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mo Bold" panose="020B0604020202020204" charset="0"/>
      <p:regular r:id="rId13"/>
    </p:embeddedFont>
    <p:embeddedFont>
      <p:font typeface="TT Rounds Condensed" panose="020B0604020202020204" charset="0"/>
      <p:regular r:id="rId14"/>
    </p:embeddedFont>
    <p:embeddedFont>
      <p:font typeface="TT Rounds Condensed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12.08.2025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11430001"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txBody>
          <a:bodyPr/>
          <a:lstStyle/>
          <a:p>
            <a:endParaRPr lang="en-IN"/>
          </a:p>
        </p:txBody>
      </p:sp>
      <p:sp>
        <p:nvSpPr>
          <p:cNvPr id="8" name="TextBox 8"/>
          <p:cNvSpPr txBox="1"/>
          <p:nvPr/>
        </p:nvSpPr>
        <p:spPr>
          <a:xfrm>
            <a:off x="823861" y="3439244"/>
            <a:ext cx="9445526" cy="1454722"/>
          </a:xfrm>
          <a:prstGeom prst="rect">
            <a:avLst/>
          </a:prstGeom>
        </p:spPr>
        <p:txBody>
          <a:bodyPr lIns="0" tIns="0" rIns="0" bIns="0" rtlCol="0" anchor="t">
            <a:spAutoFit/>
          </a:bodyPr>
          <a:lstStyle/>
          <a:p>
            <a:pPr algn="ctr">
              <a:lnSpc>
                <a:spcPts val="9625"/>
              </a:lnSpc>
            </a:pPr>
            <a:r>
              <a:rPr lang="en-US" sz="9999" b="1">
                <a:solidFill>
                  <a:srgbClr val="101014"/>
                </a:solidFill>
                <a:latin typeface="Arimo Bold"/>
                <a:ea typeface="Arimo Bold"/>
                <a:cs typeface="Arimo Bold"/>
                <a:sym typeface="Arimo Bold"/>
              </a:rPr>
              <a:t>MyMate</a:t>
            </a:r>
          </a:p>
        </p:txBody>
      </p:sp>
      <p:sp>
        <p:nvSpPr>
          <p:cNvPr id="9" name="TextBox 9"/>
          <p:cNvSpPr txBox="1"/>
          <p:nvPr/>
        </p:nvSpPr>
        <p:spPr>
          <a:xfrm>
            <a:off x="613316" y="4993972"/>
            <a:ext cx="10437764" cy="444104"/>
          </a:xfrm>
          <a:prstGeom prst="rect">
            <a:avLst/>
          </a:prstGeom>
        </p:spPr>
        <p:txBody>
          <a:bodyPr lIns="0" tIns="0" rIns="0" bIns="0" rtlCol="0" anchor="t">
            <a:spAutoFit/>
          </a:bodyPr>
          <a:lstStyle/>
          <a:p>
            <a:pPr algn="ctr">
              <a:lnSpc>
                <a:spcPts val="3562"/>
              </a:lnSpc>
            </a:pPr>
            <a:r>
              <a:rPr lang="en-US" sz="3749">
                <a:solidFill>
                  <a:srgbClr val="000000"/>
                </a:solidFill>
                <a:latin typeface="Times New Roman"/>
                <a:ea typeface="Times New Roman"/>
                <a:cs typeface="Times New Roman"/>
                <a:sym typeface="Times New Roman"/>
              </a:rPr>
              <a:t>A Professional Networking Platform for Students and Early-Career Professionals</a:t>
            </a:r>
          </a:p>
        </p:txBody>
      </p:sp>
      <p:grpSp>
        <p:nvGrpSpPr>
          <p:cNvPr id="10" name="Group 10"/>
          <p:cNvGrpSpPr/>
          <p:nvPr/>
        </p:nvGrpSpPr>
        <p:grpSpPr>
          <a:xfrm>
            <a:off x="987475" y="7187059"/>
            <a:ext cx="463154" cy="463154"/>
            <a:chOff x="0" y="0"/>
            <a:chExt cx="617538" cy="617538"/>
          </a:xfrm>
        </p:grpSpPr>
        <p:sp>
          <p:nvSpPr>
            <p:cNvPr id="11" name="Freeform 11"/>
            <p:cNvSpPr/>
            <p:nvPr/>
          </p:nvSpPr>
          <p:spPr>
            <a:xfrm>
              <a:off x="0" y="0"/>
              <a:ext cx="617601" cy="617601"/>
            </a:xfrm>
            <a:custGeom>
              <a:avLst/>
              <a:gdLst/>
              <a:ahLst/>
              <a:cxnLst/>
              <a:rect l="l" t="t" r="r" b="b"/>
              <a:pathLst>
                <a:path w="617601" h="617601">
                  <a:moveTo>
                    <a:pt x="0" y="308737"/>
                  </a:moveTo>
                  <a:cubicBezTo>
                    <a:pt x="0" y="138303"/>
                    <a:pt x="138303" y="0"/>
                    <a:pt x="308737" y="0"/>
                  </a:cubicBezTo>
                  <a:cubicBezTo>
                    <a:pt x="310642" y="0"/>
                    <a:pt x="312547" y="889"/>
                    <a:pt x="313690" y="2413"/>
                  </a:cubicBezTo>
                  <a:lnTo>
                    <a:pt x="308737" y="6350"/>
                  </a:lnTo>
                  <a:lnTo>
                    <a:pt x="308737" y="0"/>
                  </a:lnTo>
                  <a:lnTo>
                    <a:pt x="308737" y="6350"/>
                  </a:lnTo>
                  <a:lnTo>
                    <a:pt x="308737" y="0"/>
                  </a:lnTo>
                  <a:cubicBezTo>
                    <a:pt x="479298" y="0"/>
                    <a:pt x="617601" y="138303"/>
                    <a:pt x="617601" y="308737"/>
                  </a:cubicBezTo>
                  <a:cubicBezTo>
                    <a:pt x="617601" y="311150"/>
                    <a:pt x="616204" y="313309"/>
                    <a:pt x="614045" y="314452"/>
                  </a:cubicBezTo>
                  <a:lnTo>
                    <a:pt x="611251" y="308737"/>
                  </a:lnTo>
                  <a:lnTo>
                    <a:pt x="617601" y="308737"/>
                  </a:lnTo>
                  <a:cubicBezTo>
                    <a:pt x="617601" y="479298"/>
                    <a:pt x="479298" y="617474"/>
                    <a:pt x="308864" y="617474"/>
                  </a:cubicBezTo>
                  <a:lnTo>
                    <a:pt x="308864" y="611124"/>
                  </a:lnTo>
                  <a:lnTo>
                    <a:pt x="308864" y="604774"/>
                  </a:lnTo>
                  <a:lnTo>
                    <a:pt x="308864" y="611124"/>
                  </a:lnTo>
                  <a:lnTo>
                    <a:pt x="308864" y="617474"/>
                  </a:lnTo>
                  <a:cubicBezTo>
                    <a:pt x="138303" y="617601"/>
                    <a:pt x="0" y="479298"/>
                    <a:pt x="0" y="308737"/>
                  </a:cubicBezTo>
                  <a:lnTo>
                    <a:pt x="6350" y="308737"/>
                  </a:lnTo>
                  <a:lnTo>
                    <a:pt x="0" y="308737"/>
                  </a:lnTo>
                  <a:moveTo>
                    <a:pt x="12700" y="308737"/>
                  </a:moveTo>
                  <a:lnTo>
                    <a:pt x="6350" y="308737"/>
                  </a:lnTo>
                  <a:lnTo>
                    <a:pt x="12700" y="308737"/>
                  </a:lnTo>
                  <a:cubicBezTo>
                    <a:pt x="12700" y="472313"/>
                    <a:pt x="145288" y="604901"/>
                    <a:pt x="308737" y="604901"/>
                  </a:cubicBezTo>
                  <a:cubicBezTo>
                    <a:pt x="312293" y="604901"/>
                    <a:pt x="315087" y="607695"/>
                    <a:pt x="315087" y="611251"/>
                  </a:cubicBezTo>
                  <a:cubicBezTo>
                    <a:pt x="315087" y="614807"/>
                    <a:pt x="312293" y="617601"/>
                    <a:pt x="308737" y="617601"/>
                  </a:cubicBezTo>
                  <a:cubicBezTo>
                    <a:pt x="305181" y="617601"/>
                    <a:pt x="302387" y="614807"/>
                    <a:pt x="302387" y="611251"/>
                  </a:cubicBezTo>
                  <a:cubicBezTo>
                    <a:pt x="302387" y="607695"/>
                    <a:pt x="305181" y="604901"/>
                    <a:pt x="308737" y="604901"/>
                  </a:cubicBezTo>
                  <a:cubicBezTo>
                    <a:pt x="472313" y="604901"/>
                    <a:pt x="604774" y="472313"/>
                    <a:pt x="604774" y="308864"/>
                  </a:cubicBezTo>
                  <a:cubicBezTo>
                    <a:pt x="604774" y="306451"/>
                    <a:pt x="606171" y="304292"/>
                    <a:pt x="608330" y="303149"/>
                  </a:cubicBezTo>
                  <a:lnTo>
                    <a:pt x="611124" y="308864"/>
                  </a:lnTo>
                  <a:lnTo>
                    <a:pt x="604774" y="308864"/>
                  </a:lnTo>
                  <a:cubicBezTo>
                    <a:pt x="604901" y="145288"/>
                    <a:pt x="472313" y="12700"/>
                    <a:pt x="308737" y="12700"/>
                  </a:cubicBezTo>
                  <a:cubicBezTo>
                    <a:pt x="306832" y="12700"/>
                    <a:pt x="304927" y="11811"/>
                    <a:pt x="303784" y="10287"/>
                  </a:cubicBezTo>
                  <a:lnTo>
                    <a:pt x="308737" y="6350"/>
                  </a:lnTo>
                  <a:lnTo>
                    <a:pt x="308737" y="12700"/>
                  </a:lnTo>
                  <a:cubicBezTo>
                    <a:pt x="145288" y="12700"/>
                    <a:pt x="12700" y="145288"/>
                    <a:pt x="12700" y="308737"/>
                  </a:cubicBezTo>
                  <a:close/>
                </a:path>
              </a:pathLst>
            </a:custGeom>
            <a:solidFill>
              <a:srgbClr val="FFFFFF"/>
            </a:solidFill>
          </p:spPr>
          <p:txBody>
            <a:bodyPr/>
            <a:lstStyle/>
            <a:p>
              <a:endParaRPr lang="en-IN"/>
            </a:p>
          </p:txBody>
        </p:sp>
      </p:grpSp>
      <p:sp>
        <p:nvSpPr>
          <p:cNvPr id="12" name="TextBox 12"/>
          <p:cNvSpPr txBox="1"/>
          <p:nvPr/>
        </p:nvSpPr>
        <p:spPr>
          <a:xfrm>
            <a:off x="3823306" y="6061334"/>
            <a:ext cx="3446639" cy="2139940"/>
          </a:xfrm>
          <a:prstGeom prst="rect">
            <a:avLst/>
          </a:prstGeom>
        </p:spPr>
        <p:txBody>
          <a:bodyPr lIns="0" tIns="0" rIns="0" bIns="0" rtlCol="0" anchor="t">
            <a:spAutoFit/>
          </a:bodyPr>
          <a:lstStyle/>
          <a:p>
            <a:pPr algn="l">
              <a:lnSpc>
                <a:spcPts val="4499"/>
              </a:lnSpc>
            </a:pPr>
            <a:r>
              <a:rPr lang="en-US" sz="3749" b="1" spc="35">
                <a:solidFill>
                  <a:srgbClr val="000000"/>
                </a:solidFill>
                <a:latin typeface="TT Rounds Condensed Bold"/>
                <a:ea typeface="TT Rounds Condensed Bold"/>
                <a:cs typeface="TT Rounds Condensed Bold"/>
                <a:sym typeface="TT Rounds Condensed Bold"/>
              </a:rPr>
              <a:t>Group Members:</a:t>
            </a:r>
          </a:p>
          <a:p>
            <a:pPr marL="377031" lvl="1" indent="-188516" algn="l">
              <a:lnSpc>
                <a:spcPts val="2999"/>
              </a:lnSpc>
              <a:buFont typeface="Arial"/>
              <a:buChar char="•"/>
            </a:pPr>
            <a:r>
              <a:rPr lang="en-US" sz="2499" spc="23">
                <a:solidFill>
                  <a:srgbClr val="000000"/>
                </a:solidFill>
                <a:latin typeface="TT Rounds Condensed"/>
                <a:ea typeface="TT Rounds Condensed"/>
                <a:cs typeface="TT Rounds Condensed"/>
                <a:sym typeface="TT Rounds Condensed"/>
              </a:rPr>
              <a:t>Abhinav Kajla</a:t>
            </a:r>
          </a:p>
          <a:p>
            <a:pPr marL="377031" lvl="1" indent="-188516" algn="l">
              <a:lnSpc>
                <a:spcPts val="2999"/>
              </a:lnSpc>
              <a:buFont typeface="Arial"/>
              <a:buChar char="•"/>
            </a:pPr>
            <a:r>
              <a:rPr lang="en-US" sz="2499" spc="23">
                <a:solidFill>
                  <a:srgbClr val="000000"/>
                </a:solidFill>
                <a:latin typeface="TT Rounds Condensed"/>
                <a:ea typeface="TT Rounds Condensed"/>
                <a:cs typeface="TT Rounds Condensed"/>
                <a:sym typeface="TT Rounds Condensed"/>
              </a:rPr>
              <a:t>Ashutosh</a:t>
            </a:r>
          </a:p>
          <a:p>
            <a:pPr marL="377031" lvl="1" indent="-188516" algn="l">
              <a:lnSpc>
                <a:spcPts val="2999"/>
              </a:lnSpc>
              <a:buFont typeface="Arial"/>
              <a:buChar char="•"/>
            </a:pPr>
            <a:r>
              <a:rPr lang="en-US" sz="2499" spc="23">
                <a:solidFill>
                  <a:srgbClr val="000000"/>
                </a:solidFill>
                <a:latin typeface="TT Rounds Condensed"/>
                <a:ea typeface="TT Rounds Condensed"/>
                <a:cs typeface="TT Rounds Condensed"/>
                <a:sym typeface="TT Rounds Condensed"/>
              </a:rPr>
              <a:t>Divyanshi Bhadauria</a:t>
            </a:r>
          </a:p>
          <a:p>
            <a:pPr marL="377031" lvl="1" indent="-188516" algn="l">
              <a:lnSpc>
                <a:spcPts val="2999"/>
              </a:lnSpc>
              <a:buFont typeface="Arial"/>
              <a:buChar char="•"/>
            </a:pPr>
            <a:r>
              <a:rPr lang="en-US" sz="2499" spc="23">
                <a:solidFill>
                  <a:srgbClr val="000000"/>
                </a:solidFill>
                <a:latin typeface="TT Rounds Condensed"/>
                <a:ea typeface="TT Rounds Condensed"/>
                <a:cs typeface="TT Rounds Condensed"/>
                <a:sym typeface="TT Rounds Condensed"/>
              </a:rPr>
              <a:t>Divyansh Chauhan</a:t>
            </a:r>
          </a:p>
        </p:txBody>
      </p:sp>
      <p:sp>
        <p:nvSpPr>
          <p:cNvPr id="13" name="TextBox 13"/>
          <p:cNvSpPr txBox="1"/>
          <p:nvPr/>
        </p:nvSpPr>
        <p:spPr>
          <a:xfrm>
            <a:off x="2198257" y="8534135"/>
            <a:ext cx="6854302" cy="802942"/>
          </a:xfrm>
          <a:prstGeom prst="rect">
            <a:avLst/>
          </a:prstGeom>
        </p:spPr>
        <p:txBody>
          <a:bodyPr lIns="0" tIns="0" rIns="0" bIns="0" rtlCol="0" anchor="t">
            <a:spAutoFit/>
          </a:bodyPr>
          <a:lstStyle/>
          <a:p>
            <a:pPr algn="l">
              <a:lnSpc>
                <a:spcPts val="2999"/>
              </a:lnSpc>
            </a:pPr>
            <a:r>
              <a:rPr lang="en-US" sz="2499" b="1">
                <a:solidFill>
                  <a:srgbClr val="39393C"/>
                </a:solidFill>
                <a:latin typeface="Arimo Bold"/>
                <a:ea typeface="Arimo Bold"/>
                <a:cs typeface="Arimo Bold"/>
                <a:sym typeface="Arimo Bold"/>
              </a:rPr>
              <a:t>Mentor: Mr. Shish Pal (Assistant professor)</a:t>
            </a:r>
          </a:p>
          <a:p>
            <a:pPr algn="l">
              <a:lnSpc>
                <a:spcPts val="2999"/>
              </a:lnSpc>
            </a:pPr>
            <a:endParaRPr lang="en-US" sz="2499" b="1">
              <a:solidFill>
                <a:srgbClr val="39393C"/>
              </a:solidFill>
              <a:latin typeface="Arimo Bold"/>
              <a:ea typeface="Arimo Bold"/>
              <a:cs typeface="Arimo Bold"/>
              <a:sym typeface="Arimo Bold"/>
            </a:endParaRPr>
          </a:p>
        </p:txBody>
      </p:sp>
      <p:sp>
        <p:nvSpPr>
          <p:cNvPr id="14" name="Freeform 14" descr="Kiet Group Of Institutions Logo, HD Png Download, Free Download"/>
          <p:cNvSpPr/>
          <p:nvPr/>
        </p:nvSpPr>
        <p:spPr>
          <a:xfrm>
            <a:off x="3602051" y="151721"/>
            <a:ext cx="3255950" cy="2744841"/>
          </a:xfrm>
          <a:custGeom>
            <a:avLst/>
            <a:gdLst/>
            <a:ahLst/>
            <a:cxnLst/>
            <a:rect l="l" t="t" r="r" b="b"/>
            <a:pathLst>
              <a:path w="3255950" h="2744841">
                <a:moveTo>
                  <a:pt x="0" y="0"/>
                </a:moveTo>
                <a:lnTo>
                  <a:pt x="3255950" y="0"/>
                </a:lnTo>
                <a:lnTo>
                  <a:pt x="3255950" y="2744841"/>
                </a:lnTo>
                <a:lnTo>
                  <a:pt x="0" y="2744841"/>
                </a:lnTo>
                <a:lnTo>
                  <a:pt x="0" y="0"/>
                </a:lnTo>
                <a:close/>
              </a:path>
            </a:pathLst>
          </a:custGeom>
          <a:blipFill>
            <a:blip r:embed="rId5"/>
            <a:stretch>
              <a:fillRect/>
            </a:stretch>
          </a:blipFill>
        </p:spPr>
        <p:txBody>
          <a:bodyPr/>
          <a:lstStyle/>
          <a:p>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5" y="-5"/>
            <a:ext cx="11301959" cy="10286975"/>
          </a:xfrm>
          <a:custGeom>
            <a:avLst/>
            <a:gdLst/>
            <a:ahLst/>
            <a:cxnLst/>
            <a:rect l="l" t="t" r="r" b="b"/>
            <a:pathLst>
              <a:path w="11301959" h="10286975">
                <a:moveTo>
                  <a:pt x="0" y="0"/>
                </a:moveTo>
                <a:lnTo>
                  <a:pt x="11301959" y="0"/>
                </a:lnTo>
                <a:lnTo>
                  <a:pt x="11301959" y="10286975"/>
                </a:lnTo>
                <a:lnTo>
                  <a:pt x="0" y="10286975"/>
                </a:lnTo>
                <a:lnTo>
                  <a:pt x="0" y="0"/>
                </a:lnTo>
                <a:close/>
              </a:path>
            </a:pathLst>
          </a:custGeom>
          <a:blipFill>
            <a:blip r:embed="rId4"/>
            <a:stretch>
              <a:fillRect t="-50826" r="-1" b="-13975"/>
            </a:stretch>
          </a:blipFill>
        </p:spPr>
        <p:txBody>
          <a:bodyPr/>
          <a:lstStyle/>
          <a:p>
            <a:endParaRPr lang="en-IN"/>
          </a:p>
        </p:txBody>
      </p:sp>
      <p:sp>
        <p:nvSpPr>
          <p:cNvPr id="8" name="TextBox 8"/>
          <p:cNvSpPr txBox="1"/>
          <p:nvPr/>
        </p:nvSpPr>
        <p:spPr>
          <a:xfrm>
            <a:off x="12268200" y="6862691"/>
            <a:ext cx="8075840" cy="2377497"/>
          </a:xfrm>
          <a:prstGeom prst="rect">
            <a:avLst/>
          </a:prstGeom>
        </p:spPr>
        <p:txBody>
          <a:bodyPr lIns="0" tIns="0" rIns="0" bIns="0" rtlCol="0" anchor="t">
            <a:spAutoFit/>
          </a:bodyPr>
          <a:lstStyle/>
          <a:p>
            <a:pPr algn="l">
              <a:lnSpc>
                <a:spcPts val="7155"/>
              </a:lnSpc>
            </a:pPr>
            <a:r>
              <a:rPr lang="en-US" sz="6625" b="1" spc="-40" dirty="0">
                <a:solidFill>
                  <a:srgbClr val="000000"/>
                </a:solidFill>
                <a:latin typeface="TT Rounds Condensed Bold"/>
                <a:ea typeface="TT Rounds Condensed Bold"/>
                <a:cs typeface="TT Rounds Condensed Bold"/>
                <a:sym typeface="TT Rounds Condensed Bold"/>
              </a:rPr>
              <a:t>Thank You</a:t>
            </a:r>
          </a:p>
        </p:txBody>
      </p:sp>
      <p:sp>
        <p:nvSpPr>
          <p:cNvPr id="9" name="Freeform 9"/>
          <p:cNvSpPr/>
          <p:nvPr/>
        </p:nvSpPr>
        <p:spPr>
          <a:xfrm>
            <a:off x="11480311" y="9"/>
            <a:ext cx="6807694" cy="5815870"/>
          </a:xfrm>
          <a:custGeom>
            <a:avLst/>
            <a:gdLst/>
            <a:ahLst/>
            <a:cxnLst/>
            <a:rect l="l" t="t" r="r" b="b"/>
            <a:pathLst>
              <a:path w="6807694" h="5815870">
                <a:moveTo>
                  <a:pt x="0" y="0"/>
                </a:moveTo>
                <a:lnTo>
                  <a:pt x="6807694" y="0"/>
                </a:lnTo>
                <a:lnTo>
                  <a:pt x="6807694" y="5815870"/>
                </a:lnTo>
                <a:lnTo>
                  <a:pt x="0" y="5815870"/>
                </a:lnTo>
                <a:lnTo>
                  <a:pt x="0" y="0"/>
                </a:lnTo>
                <a:close/>
              </a:path>
            </a:pathLst>
          </a:custGeom>
          <a:blipFill>
            <a:blip r:embed="rId5"/>
            <a:stretch>
              <a:fillRect t="-5273" r="2" b="-5748"/>
            </a:stretch>
          </a:blipFill>
        </p:spPr>
        <p:txBody>
          <a:bodyPr/>
          <a:lstStyle/>
          <a:p>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TextBox 7"/>
          <p:cNvSpPr txBox="1"/>
          <p:nvPr/>
        </p:nvSpPr>
        <p:spPr>
          <a:xfrm>
            <a:off x="5943600" y="839668"/>
            <a:ext cx="7088237" cy="581174"/>
          </a:xfrm>
          <a:prstGeom prst="rect">
            <a:avLst/>
          </a:prstGeom>
        </p:spPr>
        <p:txBody>
          <a:bodyPr lIns="0" tIns="0" rIns="0" bIns="0" rtlCol="0" anchor="t">
            <a:spAutoFit/>
          </a:bodyPr>
          <a:lstStyle/>
          <a:p>
            <a:pPr algn="l">
              <a:lnSpc>
                <a:spcPts val="6937"/>
              </a:lnSpc>
            </a:pPr>
            <a:r>
              <a:rPr lang="en-US" sz="8750" b="1" dirty="0">
                <a:solidFill>
                  <a:srgbClr val="101014"/>
                </a:solidFill>
                <a:latin typeface="Arimo Bold"/>
                <a:ea typeface="Arimo Bold"/>
                <a:cs typeface="Arimo Bold"/>
                <a:sym typeface="Arimo Bold"/>
              </a:rPr>
              <a:t>Project Abstract</a:t>
            </a:r>
          </a:p>
        </p:txBody>
      </p:sp>
      <p:sp>
        <p:nvSpPr>
          <p:cNvPr id="8" name="TextBox 8"/>
          <p:cNvSpPr txBox="1"/>
          <p:nvPr/>
        </p:nvSpPr>
        <p:spPr>
          <a:xfrm>
            <a:off x="992238" y="2939739"/>
            <a:ext cx="3544044" cy="328612"/>
          </a:xfrm>
          <a:prstGeom prst="rect">
            <a:avLst/>
          </a:prstGeom>
        </p:spPr>
        <p:txBody>
          <a:bodyPr lIns="0" tIns="0" rIns="0" bIns="0" rtlCol="0" anchor="t">
            <a:spAutoFit/>
          </a:bodyPr>
          <a:lstStyle/>
          <a:p>
            <a:pPr algn="l">
              <a:lnSpc>
                <a:spcPts val="3437"/>
              </a:lnSpc>
            </a:pPr>
            <a:r>
              <a:rPr lang="en-US" sz="4000" b="1">
                <a:solidFill>
                  <a:srgbClr val="101014"/>
                </a:solidFill>
                <a:latin typeface="Arimo Bold"/>
                <a:ea typeface="Arimo Bold"/>
                <a:cs typeface="Arimo Bold"/>
                <a:sym typeface="Arimo Bold"/>
              </a:rPr>
              <a:t>Overview</a:t>
            </a:r>
          </a:p>
        </p:txBody>
      </p:sp>
      <p:sp>
        <p:nvSpPr>
          <p:cNvPr id="9" name="TextBox 9"/>
          <p:cNvSpPr txBox="1"/>
          <p:nvPr/>
        </p:nvSpPr>
        <p:spPr>
          <a:xfrm>
            <a:off x="741335" y="3503272"/>
            <a:ext cx="4972645" cy="2807494"/>
          </a:xfrm>
          <a:prstGeom prst="rect">
            <a:avLst/>
          </a:prstGeom>
        </p:spPr>
        <p:txBody>
          <a:bodyPr lIns="0" tIns="0" rIns="0" bIns="0" rtlCol="0" anchor="t">
            <a:spAutoFit/>
          </a:bodyPr>
          <a:lstStyle/>
          <a:p>
            <a:pPr algn="just">
              <a:lnSpc>
                <a:spcPts val="3562"/>
              </a:lnSpc>
            </a:pPr>
            <a:r>
              <a:rPr lang="en-US" sz="2249" spc="21">
                <a:solidFill>
                  <a:srgbClr val="000000"/>
                </a:solidFill>
                <a:latin typeface="TT Rounds Condensed"/>
                <a:ea typeface="TT Rounds Condensed"/>
                <a:cs typeface="TT Rounds Condensed"/>
                <a:sym typeface="TT Rounds Condensed"/>
              </a:rPr>
              <a:t>MyMate is a professional networking platform tailored for students and early-career professionals. Inspired by the goals of connecting individuals in academics and industry, MyMate fosters a community where users can share experiences, access valuable learning resources, and build meaningful connections. Unlike traditional networking platforms, MyMate focuses on mentorship, providing juniors the opportunity to learn from seniors while also enabling seniors to expand their professional networks.</a:t>
            </a:r>
          </a:p>
        </p:txBody>
      </p:sp>
      <p:sp>
        <p:nvSpPr>
          <p:cNvPr id="10" name="TextBox 10"/>
          <p:cNvSpPr txBox="1"/>
          <p:nvPr/>
        </p:nvSpPr>
        <p:spPr>
          <a:xfrm>
            <a:off x="7371977" y="2939739"/>
            <a:ext cx="3544044" cy="328612"/>
          </a:xfrm>
          <a:prstGeom prst="rect">
            <a:avLst/>
          </a:prstGeom>
        </p:spPr>
        <p:txBody>
          <a:bodyPr lIns="0" tIns="0" rIns="0" bIns="0" rtlCol="0" anchor="t">
            <a:spAutoFit/>
          </a:bodyPr>
          <a:lstStyle/>
          <a:p>
            <a:pPr algn="l">
              <a:lnSpc>
                <a:spcPts val="3437"/>
              </a:lnSpc>
            </a:pPr>
            <a:r>
              <a:rPr lang="en-US" sz="4000" b="1">
                <a:solidFill>
                  <a:srgbClr val="101014"/>
                </a:solidFill>
                <a:latin typeface="Arimo Bold"/>
                <a:ea typeface="Arimo Bold"/>
                <a:cs typeface="Arimo Bold"/>
                <a:sym typeface="Arimo Bold"/>
              </a:rPr>
              <a:t>Key Objectives</a:t>
            </a:r>
          </a:p>
        </p:txBody>
      </p:sp>
      <p:sp>
        <p:nvSpPr>
          <p:cNvPr id="11" name="TextBox 11"/>
          <p:cNvSpPr txBox="1"/>
          <p:nvPr/>
        </p:nvSpPr>
        <p:spPr>
          <a:xfrm>
            <a:off x="6666160" y="4498260"/>
            <a:ext cx="5112315" cy="1900237"/>
          </a:xfrm>
          <a:prstGeom prst="rect">
            <a:avLst/>
          </a:prstGeom>
        </p:spPr>
        <p:txBody>
          <a:bodyPr lIns="0" tIns="0" rIns="0" bIns="0" rtlCol="0" anchor="t">
            <a:spAutoFit/>
          </a:bodyPr>
          <a:lstStyle/>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Facilitate Professional Networking</a:t>
            </a:r>
          </a:p>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Enable Knowledge and Resource Sharing</a:t>
            </a:r>
          </a:p>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Promote Real-Time Communication</a:t>
            </a:r>
          </a:p>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Ensure Security and Data Privacy</a:t>
            </a:r>
          </a:p>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Design for Scalability and Performance</a:t>
            </a:r>
          </a:p>
        </p:txBody>
      </p:sp>
      <p:sp>
        <p:nvSpPr>
          <p:cNvPr id="12" name="TextBox 12"/>
          <p:cNvSpPr txBox="1"/>
          <p:nvPr/>
        </p:nvSpPr>
        <p:spPr>
          <a:xfrm>
            <a:off x="13305056" y="2939739"/>
            <a:ext cx="3544044" cy="328612"/>
          </a:xfrm>
          <a:prstGeom prst="rect">
            <a:avLst/>
          </a:prstGeom>
        </p:spPr>
        <p:txBody>
          <a:bodyPr lIns="0" tIns="0" rIns="0" bIns="0" rtlCol="0" anchor="t">
            <a:spAutoFit/>
          </a:bodyPr>
          <a:lstStyle/>
          <a:p>
            <a:pPr algn="l">
              <a:lnSpc>
                <a:spcPts val="3437"/>
              </a:lnSpc>
            </a:pPr>
            <a:r>
              <a:rPr lang="en-US" sz="4000" b="1">
                <a:solidFill>
                  <a:srgbClr val="101014"/>
                </a:solidFill>
                <a:latin typeface="Arimo Bold"/>
                <a:ea typeface="Arimo Bold"/>
                <a:cs typeface="Arimo Bold"/>
                <a:sym typeface="Arimo Bold"/>
              </a:rPr>
              <a:t>Approach</a:t>
            </a:r>
          </a:p>
        </p:txBody>
      </p:sp>
      <p:sp>
        <p:nvSpPr>
          <p:cNvPr id="13" name="TextBox 13"/>
          <p:cNvSpPr txBox="1"/>
          <p:nvPr/>
        </p:nvSpPr>
        <p:spPr>
          <a:xfrm>
            <a:off x="12340084" y="4503091"/>
            <a:ext cx="5473990" cy="2353866"/>
          </a:xfrm>
          <a:prstGeom prst="rect">
            <a:avLst/>
          </a:prstGeom>
        </p:spPr>
        <p:txBody>
          <a:bodyPr lIns="0" tIns="0" rIns="0" bIns="0" rtlCol="0" anchor="t">
            <a:spAutoFit/>
          </a:bodyPr>
          <a:lstStyle/>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Backend Development and Security</a:t>
            </a:r>
          </a:p>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Frontend Development and UI/UX Design</a:t>
            </a:r>
          </a:p>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Database Management and Optimization</a:t>
            </a:r>
          </a:p>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Quality Assurance and Testing</a:t>
            </a:r>
          </a:p>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Collaboration and Feedback Loop</a:t>
            </a:r>
          </a:p>
          <a:p>
            <a:pPr marL="339328" lvl="1" indent="-169664" algn="just">
              <a:lnSpc>
                <a:spcPts val="3562"/>
              </a:lnSpc>
              <a:buAutoNum type="arabicPeriod"/>
            </a:pPr>
            <a:r>
              <a:rPr lang="en-US" sz="2249" spc="21">
                <a:solidFill>
                  <a:srgbClr val="000000"/>
                </a:solidFill>
                <a:latin typeface="TT Rounds Condensed"/>
                <a:ea typeface="TT Rounds Condensed"/>
                <a:cs typeface="TT Rounds Condensed"/>
                <a:sym typeface="TT Rounds Condensed"/>
              </a:rPr>
              <a:t>Presentation and Deployment</a:t>
            </a:r>
          </a:p>
        </p:txBody>
      </p:sp>
      <p:sp>
        <p:nvSpPr>
          <p:cNvPr id="14" name="Freeform 14" descr="Kiet Group Of Institutions Logo, HD Png Download, Free Download"/>
          <p:cNvSpPr/>
          <p:nvPr/>
        </p:nvSpPr>
        <p:spPr>
          <a:xfrm>
            <a:off x="15816729" y="0"/>
            <a:ext cx="2471271" cy="2083340"/>
          </a:xfrm>
          <a:custGeom>
            <a:avLst/>
            <a:gdLst/>
            <a:ahLst/>
            <a:cxnLst/>
            <a:rect l="l" t="t" r="r" b="b"/>
            <a:pathLst>
              <a:path w="2471271" h="2083340">
                <a:moveTo>
                  <a:pt x="0" y="0"/>
                </a:moveTo>
                <a:lnTo>
                  <a:pt x="2471271" y="0"/>
                </a:lnTo>
                <a:lnTo>
                  <a:pt x="2471271" y="2083340"/>
                </a:lnTo>
                <a:lnTo>
                  <a:pt x="0" y="2083340"/>
                </a:lnTo>
                <a:lnTo>
                  <a:pt x="0" y="0"/>
                </a:lnTo>
                <a:close/>
              </a:path>
            </a:pathLst>
          </a:custGeom>
          <a:blipFill>
            <a:blip r:embed="rId4"/>
            <a:stretch>
              <a:fillRect/>
            </a:stretch>
          </a:blipFill>
        </p:spPr>
        <p:txBody>
          <a:bodyPr/>
          <a:lstStyle/>
          <a:p>
            <a:endParaRPr lang="en-IN"/>
          </a:p>
        </p:txBody>
      </p:sp>
      <p:sp>
        <p:nvSpPr>
          <p:cNvPr id="15" name="Freeform 15"/>
          <p:cNvSpPr/>
          <p:nvPr/>
        </p:nvSpPr>
        <p:spPr>
          <a:xfrm>
            <a:off x="15504206" y="7735744"/>
            <a:ext cx="2689786" cy="2551256"/>
          </a:xfrm>
          <a:custGeom>
            <a:avLst/>
            <a:gdLst/>
            <a:ahLst/>
            <a:cxnLst/>
            <a:rect l="l" t="t" r="r" b="b"/>
            <a:pathLst>
              <a:path w="2689786" h="2551256">
                <a:moveTo>
                  <a:pt x="0" y="0"/>
                </a:moveTo>
                <a:lnTo>
                  <a:pt x="2689786" y="0"/>
                </a:lnTo>
                <a:lnTo>
                  <a:pt x="2689786" y="2551256"/>
                </a:lnTo>
                <a:lnTo>
                  <a:pt x="0" y="2551256"/>
                </a:lnTo>
                <a:lnTo>
                  <a:pt x="0" y="0"/>
                </a:lnTo>
                <a:close/>
              </a:path>
            </a:pathLst>
          </a:custGeom>
          <a:blipFill>
            <a:blip r:embed="rId5"/>
            <a:stretch>
              <a:fillRect/>
            </a:stretch>
          </a:blipFill>
        </p:spPr>
        <p:txBody>
          <a:bodyPr/>
          <a:lstStyle/>
          <a:p>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0" y="0"/>
            <a:ext cx="18288000" cy="3167955"/>
          </a:xfrm>
          <a:custGeom>
            <a:avLst/>
            <a:gdLst/>
            <a:ahLst/>
            <a:cxnLst/>
            <a:rect l="l" t="t" r="r" b="b"/>
            <a:pathLst>
              <a:path w="18288000" h="3167955">
                <a:moveTo>
                  <a:pt x="0" y="0"/>
                </a:moveTo>
                <a:lnTo>
                  <a:pt x="18288000" y="0"/>
                </a:lnTo>
                <a:lnTo>
                  <a:pt x="18288000" y="3167955"/>
                </a:lnTo>
                <a:lnTo>
                  <a:pt x="0" y="3167955"/>
                </a:lnTo>
                <a:lnTo>
                  <a:pt x="0" y="0"/>
                </a:lnTo>
                <a:close/>
              </a:path>
            </a:pathLst>
          </a:custGeom>
          <a:blipFill>
            <a:blip r:embed="rId4"/>
            <a:stretch>
              <a:fillRect t="-61" b="-61"/>
            </a:stretch>
          </a:blipFill>
        </p:spPr>
        <p:txBody>
          <a:bodyPr/>
          <a:lstStyle/>
          <a:p>
            <a:endParaRPr lang="en-IN"/>
          </a:p>
        </p:txBody>
      </p:sp>
      <p:sp>
        <p:nvSpPr>
          <p:cNvPr id="8" name="TextBox 8"/>
          <p:cNvSpPr txBox="1"/>
          <p:nvPr/>
        </p:nvSpPr>
        <p:spPr>
          <a:xfrm>
            <a:off x="739452" y="3480420"/>
            <a:ext cx="8311754" cy="839540"/>
          </a:xfrm>
          <a:prstGeom prst="rect">
            <a:avLst/>
          </a:prstGeom>
        </p:spPr>
        <p:txBody>
          <a:bodyPr lIns="0" tIns="0" rIns="0" bIns="0" rtlCol="0" anchor="t">
            <a:spAutoFit/>
          </a:bodyPr>
          <a:lstStyle/>
          <a:p>
            <a:pPr algn="l">
              <a:lnSpc>
                <a:spcPts val="6187"/>
              </a:lnSpc>
            </a:pPr>
            <a:r>
              <a:rPr lang="en-US" sz="4937" b="1">
                <a:solidFill>
                  <a:srgbClr val="101014"/>
                </a:solidFill>
                <a:latin typeface="Arimo Bold"/>
                <a:ea typeface="Arimo Bold"/>
                <a:cs typeface="Arimo Bold"/>
                <a:sym typeface="Arimo Bold"/>
              </a:rPr>
              <a:t>Project Goals and Objectives</a:t>
            </a:r>
          </a:p>
        </p:txBody>
      </p:sp>
      <p:grpSp>
        <p:nvGrpSpPr>
          <p:cNvPr id="9" name="Group 9"/>
          <p:cNvGrpSpPr/>
          <p:nvPr/>
        </p:nvGrpSpPr>
        <p:grpSpPr>
          <a:xfrm>
            <a:off x="9129712" y="5096024"/>
            <a:ext cx="28575" cy="4434929"/>
            <a:chOff x="0" y="0"/>
            <a:chExt cx="38100" cy="5913238"/>
          </a:xfrm>
        </p:grpSpPr>
        <p:sp>
          <p:nvSpPr>
            <p:cNvPr id="10" name="Freeform 10"/>
            <p:cNvSpPr/>
            <p:nvPr/>
          </p:nvSpPr>
          <p:spPr>
            <a:xfrm>
              <a:off x="0" y="0"/>
              <a:ext cx="38100" cy="5913247"/>
            </a:xfrm>
            <a:custGeom>
              <a:avLst/>
              <a:gdLst/>
              <a:ahLst/>
              <a:cxnLst/>
              <a:rect l="l" t="t" r="r" b="b"/>
              <a:pathLst>
                <a:path w="38100" h="5913247">
                  <a:moveTo>
                    <a:pt x="0" y="19050"/>
                  </a:moveTo>
                  <a:cubicBezTo>
                    <a:pt x="0" y="8509"/>
                    <a:pt x="8509" y="0"/>
                    <a:pt x="19050" y="0"/>
                  </a:cubicBezTo>
                  <a:cubicBezTo>
                    <a:pt x="29591" y="0"/>
                    <a:pt x="38100" y="8509"/>
                    <a:pt x="38100" y="19050"/>
                  </a:cubicBezTo>
                  <a:lnTo>
                    <a:pt x="38100" y="5894197"/>
                  </a:lnTo>
                  <a:cubicBezTo>
                    <a:pt x="38100" y="5904738"/>
                    <a:pt x="29591" y="5913247"/>
                    <a:pt x="19050" y="5913247"/>
                  </a:cubicBezTo>
                  <a:cubicBezTo>
                    <a:pt x="8509" y="5913247"/>
                    <a:pt x="0" y="5904738"/>
                    <a:pt x="0" y="5894197"/>
                  </a:cubicBezTo>
                  <a:close/>
                </a:path>
              </a:pathLst>
            </a:custGeom>
            <a:solidFill>
              <a:srgbClr val="C6C6D2"/>
            </a:solidFill>
          </p:spPr>
          <p:txBody>
            <a:bodyPr/>
            <a:lstStyle/>
            <a:p>
              <a:endParaRPr lang="en-IN"/>
            </a:p>
          </p:txBody>
        </p:sp>
      </p:grpSp>
      <p:grpSp>
        <p:nvGrpSpPr>
          <p:cNvPr id="11" name="Group 11"/>
          <p:cNvGrpSpPr/>
          <p:nvPr/>
        </p:nvGrpSpPr>
        <p:grpSpPr>
          <a:xfrm>
            <a:off x="8000479" y="5651748"/>
            <a:ext cx="887016" cy="28575"/>
            <a:chOff x="0" y="0"/>
            <a:chExt cx="1182688" cy="38100"/>
          </a:xfrm>
        </p:grpSpPr>
        <p:sp>
          <p:nvSpPr>
            <p:cNvPr id="12" name="Freeform 12"/>
            <p:cNvSpPr/>
            <p:nvPr/>
          </p:nvSpPr>
          <p:spPr>
            <a:xfrm>
              <a:off x="0" y="0"/>
              <a:ext cx="1182751" cy="38100"/>
            </a:xfrm>
            <a:custGeom>
              <a:avLst/>
              <a:gdLst/>
              <a:ahLst/>
              <a:cxnLst/>
              <a:rect l="l" t="t" r="r" b="b"/>
              <a:pathLst>
                <a:path w="1182751" h="38100">
                  <a:moveTo>
                    <a:pt x="0" y="19050"/>
                  </a:moveTo>
                  <a:cubicBezTo>
                    <a:pt x="0" y="8509"/>
                    <a:pt x="8509" y="0"/>
                    <a:pt x="19050" y="0"/>
                  </a:cubicBezTo>
                  <a:lnTo>
                    <a:pt x="1163701" y="0"/>
                  </a:lnTo>
                  <a:cubicBezTo>
                    <a:pt x="1174242" y="0"/>
                    <a:pt x="1182751" y="8509"/>
                    <a:pt x="1182751" y="19050"/>
                  </a:cubicBezTo>
                  <a:cubicBezTo>
                    <a:pt x="1182751" y="29591"/>
                    <a:pt x="1174115" y="38100"/>
                    <a:pt x="1163701" y="38100"/>
                  </a:cubicBezTo>
                  <a:lnTo>
                    <a:pt x="19050" y="38100"/>
                  </a:lnTo>
                  <a:cubicBezTo>
                    <a:pt x="8509" y="38100"/>
                    <a:pt x="0" y="29591"/>
                    <a:pt x="0" y="19050"/>
                  </a:cubicBezTo>
                  <a:close/>
                </a:path>
              </a:pathLst>
            </a:custGeom>
            <a:solidFill>
              <a:srgbClr val="C6C6D2"/>
            </a:solidFill>
          </p:spPr>
          <p:txBody>
            <a:bodyPr/>
            <a:lstStyle/>
            <a:p>
              <a:endParaRPr lang="en-IN"/>
            </a:p>
          </p:txBody>
        </p:sp>
      </p:grpSp>
      <p:grpSp>
        <p:nvGrpSpPr>
          <p:cNvPr id="13" name="Group 13"/>
          <p:cNvGrpSpPr/>
          <p:nvPr/>
        </p:nvGrpSpPr>
        <p:grpSpPr>
          <a:xfrm>
            <a:off x="8858920" y="5381030"/>
            <a:ext cx="570160" cy="570160"/>
            <a:chOff x="0" y="0"/>
            <a:chExt cx="760213" cy="760213"/>
          </a:xfrm>
        </p:grpSpPr>
        <p:sp>
          <p:nvSpPr>
            <p:cNvPr id="14" name="Freeform 14"/>
            <p:cNvSpPr/>
            <p:nvPr/>
          </p:nvSpPr>
          <p:spPr>
            <a:xfrm>
              <a:off x="0" y="0"/>
              <a:ext cx="760222" cy="760222"/>
            </a:xfrm>
            <a:custGeom>
              <a:avLst/>
              <a:gdLst/>
              <a:ahLst/>
              <a:cxnLst/>
              <a:rect l="l" t="t" r="r" b="b"/>
              <a:pathLst>
                <a:path w="760222" h="760222">
                  <a:moveTo>
                    <a:pt x="0" y="50673"/>
                  </a:moveTo>
                  <a:cubicBezTo>
                    <a:pt x="0" y="22733"/>
                    <a:pt x="22733" y="0"/>
                    <a:pt x="50673" y="0"/>
                  </a:cubicBezTo>
                  <a:lnTo>
                    <a:pt x="709549" y="0"/>
                  </a:lnTo>
                  <a:cubicBezTo>
                    <a:pt x="737489" y="0"/>
                    <a:pt x="760222" y="22733"/>
                    <a:pt x="760222" y="50673"/>
                  </a:cubicBezTo>
                  <a:lnTo>
                    <a:pt x="760222" y="709549"/>
                  </a:lnTo>
                  <a:cubicBezTo>
                    <a:pt x="760222" y="737489"/>
                    <a:pt x="737489" y="760222"/>
                    <a:pt x="709549" y="760222"/>
                  </a:cubicBezTo>
                  <a:lnTo>
                    <a:pt x="50673" y="760222"/>
                  </a:lnTo>
                  <a:cubicBezTo>
                    <a:pt x="22733" y="760222"/>
                    <a:pt x="0" y="737489"/>
                    <a:pt x="0" y="709549"/>
                  </a:cubicBezTo>
                  <a:close/>
                </a:path>
              </a:pathLst>
            </a:custGeom>
            <a:solidFill>
              <a:srgbClr val="E0E0EC"/>
            </a:solidFill>
          </p:spPr>
          <p:txBody>
            <a:bodyPr/>
            <a:lstStyle/>
            <a:p>
              <a:endParaRPr lang="en-IN"/>
            </a:p>
          </p:txBody>
        </p:sp>
      </p:grpSp>
      <p:sp>
        <p:nvSpPr>
          <p:cNvPr id="15" name="TextBox 15"/>
          <p:cNvSpPr txBox="1"/>
          <p:nvPr/>
        </p:nvSpPr>
        <p:spPr>
          <a:xfrm>
            <a:off x="9071149" y="5514082"/>
            <a:ext cx="145702" cy="342008"/>
          </a:xfrm>
          <a:prstGeom prst="rect">
            <a:avLst/>
          </a:prstGeom>
        </p:spPr>
        <p:txBody>
          <a:bodyPr lIns="0" tIns="0" rIns="0" bIns="0" rtlCol="0" anchor="t">
            <a:spAutoFit/>
          </a:bodyPr>
          <a:lstStyle/>
          <a:p>
            <a:pPr algn="ctr">
              <a:lnSpc>
                <a:spcPts val="2937"/>
              </a:lnSpc>
            </a:pPr>
            <a:r>
              <a:rPr lang="en-US" sz="2937" b="1">
                <a:solidFill>
                  <a:srgbClr val="39393C"/>
                </a:solidFill>
                <a:latin typeface="Arimo Bold"/>
                <a:ea typeface="Arimo Bold"/>
                <a:cs typeface="Arimo Bold"/>
                <a:sym typeface="Arimo Bold"/>
              </a:rPr>
              <a:t>1</a:t>
            </a:r>
          </a:p>
        </p:txBody>
      </p:sp>
      <p:sp>
        <p:nvSpPr>
          <p:cNvPr id="16" name="TextBox 16"/>
          <p:cNvSpPr txBox="1"/>
          <p:nvPr/>
        </p:nvSpPr>
        <p:spPr>
          <a:xfrm>
            <a:off x="4582120" y="4690468"/>
            <a:ext cx="3167955" cy="405556"/>
          </a:xfrm>
          <a:prstGeom prst="rect">
            <a:avLst/>
          </a:prstGeom>
        </p:spPr>
        <p:txBody>
          <a:bodyPr lIns="0" tIns="0" rIns="0" bIns="0" rtlCol="0" anchor="t">
            <a:spAutoFit/>
          </a:bodyPr>
          <a:lstStyle/>
          <a:p>
            <a:pPr algn="r">
              <a:lnSpc>
                <a:spcPts val="3062"/>
              </a:lnSpc>
            </a:pPr>
            <a:r>
              <a:rPr lang="en-US" sz="2499" b="1" spc="23" dirty="0">
                <a:solidFill>
                  <a:srgbClr val="000000"/>
                </a:solidFill>
                <a:latin typeface="TT Rounds Condensed Bold"/>
                <a:ea typeface="TT Rounds Condensed Bold"/>
                <a:cs typeface="TT Rounds Condensed Bold"/>
                <a:sym typeface="TT Rounds Condensed Bold"/>
              </a:rPr>
              <a:t>Enable Knowledge Sharing and Collaboration</a:t>
            </a:r>
          </a:p>
        </p:txBody>
      </p:sp>
      <p:sp>
        <p:nvSpPr>
          <p:cNvPr id="17" name="TextBox 17"/>
          <p:cNvSpPr txBox="1"/>
          <p:nvPr/>
        </p:nvSpPr>
        <p:spPr>
          <a:xfrm>
            <a:off x="409575" y="5811590"/>
            <a:ext cx="7340501" cy="896541"/>
          </a:xfrm>
          <a:prstGeom prst="rect">
            <a:avLst/>
          </a:prstGeom>
        </p:spPr>
        <p:txBody>
          <a:bodyPr lIns="0" tIns="0" rIns="0" bIns="0" rtlCol="0" anchor="t">
            <a:spAutoFit/>
          </a:bodyPr>
          <a:lstStyle/>
          <a:p>
            <a:pPr algn="r">
              <a:lnSpc>
                <a:spcPts val="3187"/>
              </a:lnSpc>
            </a:pPr>
            <a:r>
              <a:rPr lang="en-US" sz="2000" spc="18">
                <a:solidFill>
                  <a:srgbClr val="000000"/>
                </a:solidFill>
                <a:latin typeface="TT Rounds Condensed"/>
                <a:ea typeface="TT Rounds Condensed"/>
                <a:cs typeface="TT Rounds Condensed"/>
                <a:sym typeface="TT Rounds Condensed"/>
              </a:rPr>
              <a:t>Facilitate easy sharing of resources, insights, and professional content through features like post creation, liking, sharing, and saving.</a:t>
            </a:r>
          </a:p>
        </p:txBody>
      </p:sp>
      <p:grpSp>
        <p:nvGrpSpPr>
          <p:cNvPr id="18" name="Group 18"/>
          <p:cNvGrpSpPr/>
          <p:nvPr/>
        </p:nvGrpSpPr>
        <p:grpSpPr>
          <a:xfrm>
            <a:off x="9400505" y="6918723"/>
            <a:ext cx="887016" cy="28575"/>
            <a:chOff x="0" y="0"/>
            <a:chExt cx="1182688" cy="38100"/>
          </a:xfrm>
        </p:grpSpPr>
        <p:sp>
          <p:nvSpPr>
            <p:cNvPr id="19" name="Freeform 19"/>
            <p:cNvSpPr/>
            <p:nvPr/>
          </p:nvSpPr>
          <p:spPr>
            <a:xfrm>
              <a:off x="0" y="0"/>
              <a:ext cx="1182751" cy="38100"/>
            </a:xfrm>
            <a:custGeom>
              <a:avLst/>
              <a:gdLst/>
              <a:ahLst/>
              <a:cxnLst/>
              <a:rect l="l" t="t" r="r" b="b"/>
              <a:pathLst>
                <a:path w="1182751" h="38100">
                  <a:moveTo>
                    <a:pt x="0" y="19050"/>
                  </a:moveTo>
                  <a:cubicBezTo>
                    <a:pt x="0" y="8509"/>
                    <a:pt x="8509" y="0"/>
                    <a:pt x="19050" y="0"/>
                  </a:cubicBezTo>
                  <a:lnTo>
                    <a:pt x="1163701" y="0"/>
                  </a:lnTo>
                  <a:cubicBezTo>
                    <a:pt x="1174242" y="0"/>
                    <a:pt x="1182751" y="8509"/>
                    <a:pt x="1182751" y="19050"/>
                  </a:cubicBezTo>
                  <a:cubicBezTo>
                    <a:pt x="1182751" y="29591"/>
                    <a:pt x="1174115" y="38100"/>
                    <a:pt x="1163701" y="38100"/>
                  </a:cubicBezTo>
                  <a:lnTo>
                    <a:pt x="19050" y="38100"/>
                  </a:lnTo>
                  <a:cubicBezTo>
                    <a:pt x="8509" y="38100"/>
                    <a:pt x="0" y="29591"/>
                    <a:pt x="0" y="19050"/>
                  </a:cubicBezTo>
                  <a:close/>
                </a:path>
              </a:pathLst>
            </a:custGeom>
            <a:solidFill>
              <a:srgbClr val="C6C6D2"/>
            </a:solidFill>
          </p:spPr>
          <p:txBody>
            <a:bodyPr/>
            <a:lstStyle/>
            <a:p>
              <a:endParaRPr lang="en-IN"/>
            </a:p>
          </p:txBody>
        </p:sp>
      </p:grpSp>
      <p:grpSp>
        <p:nvGrpSpPr>
          <p:cNvPr id="20" name="Group 20"/>
          <p:cNvGrpSpPr/>
          <p:nvPr/>
        </p:nvGrpSpPr>
        <p:grpSpPr>
          <a:xfrm>
            <a:off x="8858920" y="6648004"/>
            <a:ext cx="570160" cy="570160"/>
            <a:chOff x="0" y="0"/>
            <a:chExt cx="760213" cy="760213"/>
          </a:xfrm>
        </p:grpSpPr>
        <p:sp>
          <p:nvSpPr>
            <p:cNvPr id="21" name="Freeform 21"/>
            <p:cNvSpPr/>
            <p:nvPr/>
          </p:nvSpPr>
          <p:spPr>
            <a:xfrm>
              <a:off x="0" y="0"/>
              <a:ext cx="760222" cy="760222"/>
            </a:xfrm>
            <a:custGeom>
              <a:avLst/>
              <a:gdLst/>
              <a:ahLst/>
              <a:cxnLst/>
              <a:rect l="l" t="t" r="r" b="b"/>
              <a:pathLst>
                <a:path w="760222" h="760222">
                  <a:moveTo>
                    <a:pt x="0" y="50673"/>
                  </a:moveTo>
                  <a:cubicBezTo>
                    <a:pt x="0" y="22733"/>
                    <a:pt x="22733" y="0"/>
                    <a:pt x="50673" y="0"/>
                  </a:cubicBezTo>
                  <a:lnTo>
                    <a:pt x="709549" y="0"/>
                  </a:lnTo>
                  <a:cubicBezTo>
                    <a:pt x="737489" y="0"/>
                    <a:pt x="760222" y="22733"/>
                    <a:pt x="760222" y="50673"/>
                  </a:cubicBezTo>
                  <a:lnTo>
                    <a:pt x="760222" y="709549"/>
                  </a:lnTo>
                  <a:cubicBezTo>
                    <a:pt x="760222" y="737489"/>
                    <a:pt x="737489" y="760222"/>
                    <a:pt x="709549" y="760222"/>
                  </a:cubicBezTo>
                  <a:lnTo>
                    <a:pt x="50673" y="760222"/>
                  </a:lnTo>
                  <a:cubicBezTo>
                    <a:pt x="22733" y="760222"/>
                    <a:pt x="0" y="737489"/>
                    <a:pt x="0" y="709549"/>
                  </a:cubicBezTo>
                  <a:close/>
                </a:path>
              </a:pathLst>
            </a:custGeom>
            <a:solidFill>
              <a:srgbClr val="E0E0EC"/>
            </a:solidFill>
          </p:spPr>
          <p:txBody>
            <a:bodyPr/>
            <a:lstStyle/>
            <a:p>
              <a:endParaRPr lang="en-IN"/>
            </a:p>
          </p:txBody>
        </p:sp>
      </p:grpSp>
      <p:sp>
        <p:nvSpPr>
          <p:cNvPr id="22" name="TextBox 22"/>
          <p:cNvSpPr txBox="1"/>
          <p:nvPr/>
        </p:nvSpPr>
        <p:spPr>
          <a:xfrm>
            <a:off x="9044509" y="6781056"/>
            <a:ext cx="198835" cy="342008"/>
          </a:xfrm>
          <a:prstGeom prst="rect">
            <a:avLst/>
          </a:prstGeom>
        </p:spPr>
        <p:txBody>
          <a:bodyPr lIns="0" tIns="0" rIns="0" bIns="0" rtlCol="0" anchor="t">
            <a:spAutoFit/>
          </a:bodyPr>
          <a:lstStyle/>
          <a:p>
            <a:pPr algn="ctr">
              <a:lnSpc>
                <a:spcPts val="2937"/>
              </a:lnSpc>
            </a:pPr>
            <a:r>
              <a:rPr lang="en-US" sz="2937" b="1">
                <a:solidFill>
                  <a:srgbClr val="39393C"/>
                </a:solidFill>
                <a:latin typeface="Arimo Bold"/>
                <a:ea typeface="Arimo Bold"/>
                <a:cs typeface="Arimo Bold"/>
                <a:sym typeface="Arimo Bold"/>
              </a:rPr>
              <a:t>2</a:t>
            </a:r>
          </a:p>
        </p:txBody>
      </p:sp>
      <p:sp>
        <p:nvSpPr>
          <p:cNvPr id="23" name="TextBox 23"/>
          <p:cNvSpPr txBox="1"/>
          <p:nvPr/>
        </p:nvSpPr>
        <p:spPr>
          <a:xfrm>
            <a:off x="10537924" y="6095181"/>
            <a:ext cx="3167955" cy="405556"/>
          </a:xfrm>
          <a:prstGeom prst="rect">
            <a:avLst/>
          </a:prstGeom>
        </p:spPr>
        <p:txBody>
          <a:bodyPr lIns="0" tIns="0" rIns="0" bIns="0" rtlCol="0" anchor="t">
            <a:spAutoFit/>
          </a:bodyPr>
          <a:lstStyle/>
          <a:p>
            <a:pPr algn="l">
              <a:lnSpc>
                <a:spcPts val="3062"/>
              </a:lnSpc>
            </a:pPr>
            <a:r>
              <a:rPr lang="en-US" sz="2499" b="1" spc="23">
                <a:solidFill>
                  <a:srgbClr val="000000"/>
                </a:solidFill>
                <a:latin typeface="TT Rounds Condensed Bold"/>
                <a:ea typeface="TT Rounds Condensed Bold"/>
                <a:cs typeface="TT Rounds Condensed Bold"/>
                <a:sym typeface="TT Rounds Condensed Bold"/>
              </a:rPr>
              <a:t>Build a Secure, Scalable Networking Platform</a:t>
            </a:r>
          </a:p>
        </p:txBody>
      </p:sp>
      <p:sp>
        <p:nvSpPr>
          <p:cNvPr id="24" name="TextBox 24"/>
          <p:cNvSpPr txBox="1"/>
          <p:nvPr/>
        </p:nvSpPr>
        <p:spPr>
          <a:xfrm>
            <a:off x="10399618" y="7276725"/>
            <a:ext cx="6863060" cy="896541"/>
          </a:xfrm>
          <a:prstGeom prst="rect">
            <a:avLst/>
          </a:prstGeom>
        </p:spPr>
        <p:txBody>
          <a:bodyPr lIns="0" tIns="0" rIns="0" bIns="0" rtlCol="0" anchor="t">
            <a:spAutoFit/>
          </a:bodyPr>
          <a:lstStyle/>
          <a:p>
            <a:pPr algn="l">
              <a:lnSpc>
                <a:spcPts val="3187"/>
              </a:lnSpc>
            </a:pPr>
            <a:r>
              <a:rPr lang="en-US" sz="2000" spc="18" dirty="0">
                <a:solidFill>
                  <a:srgbClr val="000000"/>
                </a:solidFill>
                <a:latin typeface="TT Rounds Condensed"/>
                <a:ea typeface="TT Rounds Condensed"/>
                <a:cs typeface="TT Rounds Condensed"/>
                <a:sym typeface="TT Rounds Condensed"/>
              </a:rPr>
              <a:t>Develop a professional networking site that enables students and early-career professionals to connect, learn, and grow within a secure environment.</a:t>
            </a:r>
          </a:p>
        </p:txBody>
      </p:sp>
      <p:grpSp>
        <p:nvGrpSpPr>
          <p:cNvPr id="25" name="Group 25"/>
          <p:cNvGrpSpPr/>
          <p:nvPr/>
        </p:nvGrpSpPr>
        <p:grpSpPr>
          <a:xfrm>
            <a:off x="8000479" y="8059042"/>
            <a:ext cx="887016" cy="28575"/>
            <a:chOff x="0" y="0"/>
            <a:chExt cx="1182688" cy="38100"/>
          </a:xfrm>
        </p:grpSpPr>
        <p:sp>
          <p:nvSpPr>
            <p:cNvPr id="26" name="Freeform 26"/>
            <p:cNvSpPr/>
            <p:nvPr/>
          </p:nvSpPr>
          <p:spPr>
            <a:xfrm>
              <a:off x="0" y="0"/>
              <a:ext cx="1182751" cy="38100"/>
            </a:xfrm>
            <a:custGeom>
              <a:avLst/>
              <a:gdLst/>
              <a:ahLst/>
              <a:cxnLst/>
              <a:rect l="l" t="t" r="r" b="b"/>
              <a:pathLst>
                <a:path w="1182751" h="38100">
                  <a:moveTo>
                    <a:pt x="0" y="19050"/>
                  </a:moveTo>
                  <a:cubicBezTo>
                    <a:pt x="0" y="8509"/>
                    <a:pt x="8509" y="0"/>
                    <a:pt x="19050" y="0"/>
                  </a:cubicBezTo>
                  <a:lnTo>
                    <a:pt x="1163701" y="0"/>
                  </a:lnTo>
                  <a:cubicBezTo>
                    <a:pt x="1174242" y="0"/>
                    <a:pt x="1182751" y="8509"/>
                    <a:pt x="1182751" y="19050"/>
                  </a:cubicBezTo>
                  <a:cubicBezTo>
                    <a:pt x="1182751" y="29591"/>
                    <a:pt x="1174115" y="38100"/>
                    <a:pt x="1163701" y="38100"/>
                  </a:cubicBezTo>
                  <a:lnTo>
                    <a:pt x="19050" y="38100"/>
                  </a:lnTo>
                  <a:cubicBezTo>
                    <a:pt x="8509" y="38100"/>
                    <a:pt x="0" y="29591"/>
                    <a:pt x="0" y="19050"/>
                  </a:cubicBezTo>
                  <a:close/>
                </a:path>
              </a:pathLst>
            </a:custGeom>
            <a:solidFill>
              <a:srgbClr val="C6C6D2"/>
            </a:solidFill>
          </p:spPr>
          <p:txBody>
            <a:bodyPr/>
            <a:lstStyle/>
            <a:p>
              <a:endParaRPr lang="en-IN"/>
            </a:p>
          </p:txBody>
        </p:sp>
      </p:grpSp>
      <p:grpSp>
        <p:nvGrpSpPr>
          <p:cNvPr id="27" name="Group 27"/>
          <p:cNvGrpSpPr/>
          <p:nvPr/>
        </p:nvGrpSpPr>
        <p:grpSpPr>
          <a:xfrm>
            <a:off x="8858920" y="7788325"/>
            <a:ext cx="570160" cy="570160"/>
            <a:chOff x="0" y="0"/>
            <a:chExt cx="760213" cy="760213"/>
          </a:xfrm>
        </p:grpSpPr>
        <p:sp>
          <p:nvSpPr>
            <p:cNvPr id="28" name="Freeform 28"/>
            <p:cNvSpPr/>
            <p:nvPr/>
          </p:nvSpPr>
          <p:spPr>
            <a:xfrm>
              <a:off x="0" y="0"/>
              <a:ext cx="760222" cy="760222"/>
            </a:xfrm>
            <a:custGeom>
              <a:avLst/>
              <a:gdLst/>
              <a:ahLst/>
              <a:cxnLst/>
              <a:rect l="l" t="t" r="r" b="b"/>
              <a:pathLst>
                <a:path w="760222" h="760222">
                  <a:moveTo>
                    <a:pt x="0" y="50673"/>
                  </a:moveTo>
                  <a:cubicBezTo>
                    <a:pt x="0" y="22733"/>
                    <a:pt x="22733" y="0"/>
                    <a:pt x="50673" y="0"/>
                  </a:cubicBezTo>
                  <a:lnTo>
                    <a:pt x="709549" y="0"/>
                  </a:lnTo>
                  <a:cubicBezTo>
                    <a:pt x="737489" y="0"/>
                    <a:pt x="760222" y="22733"/>
                    <a:pt x="760222" y="50673"/>
                  </a:cubicBezTo>
                  <a:lnTo>
                    <a:pt x="760222" y="709549"/>
                  </a:lnTo>
                  <a:cubicBezTo>
                    <a:pt x="760222" y="737489"/>
                    <a:pt x="737489" y="760222"/>
                    <a:pt x="709549" y="760222"/>
                  </a:cubicBezTo>
                  <a:lnTo>
                    <a:pt x="50673" y="760222"/>
                  </a:lnTo>
                  <a:cubicBezTo>
                    <a:pt x="22733" y="760222"/>
                    <a:pt x="0" y="737489"/>
                    <a:pt x="0" y="709549"/>
                  </a:cubicBezTo>
                  <a:close/>
                </a:path>
              </a:pathLst>
            </a:custGeom>
            <a:solidFill>
              <a:srgbClr val="E0E0EC"/>
            </a:solidFill>
          </p:spPr>
          <p:txBody>
            <a:bodyPr/>
            <a:lstStyle/>
            <a:p>
              <a:endParaRPr lang="en-IN"/>
            </a:p>
          </p:txBody>
        </p:sp>
      </p:grpSp>
      <p:sp>
        <p:nvSpPr>
          <p:cNvPr id="29" name="TextBox 29"/>
          <p:cNvSpPr txBox="1"/>
          <p:nvPr/>
        </p:nvSpPr>
        <p:spPr>
          <a:xfrm>
            <a:off x="9051206" y="7921378"/>
            <a:ext cx="185589" cy="342008"/>
          </a:xfrm>
          <a:prstGeom prst="rect">
            <a:avLst/>
          </a:prstGeom>
        </p:spPr>
        <p:txBody>
          <a:bodyPr lIns="0" tIns="0" rIns="0" bIns="0" rtlCol="0" anchor="t">
            <a:spAutoFit/>
          </a:bodyPr>
          <a:lstStyle/>
          <a:p>
            <a:pPr algn="ctr">
              <a:lnSpc>
                <a:spcPts val="2937"/>
              </a:lnSpc>
            </a:pPr>
            <a:r>
              <a:rPr lang="en-US" sz="2937" b="1">
                <a:solidFill>
                  <a:srgbClr val="39393C"/>
                </a:solidFill>
                <a:latin typeface="Arimo Bold"/>
                <a:ea typeface="Arimo Bold"/>
                <a:cs typeface="Arimo Bold"/>
                <a:sym typeface="Arimo Bold"/>
              </a:rPr>
              <a:t>3</a:t>
            </a:r>
          </a:p>
        </p:txBody>
      </p:sp>
      <p:sp>
        <p:nvSpPr>
          <p:cNvPr id="30" name="TextBox 30"/>
          <p:cNvSpPr txBox="1"/>
          <p:nvPr/>
        </p:nvSpPr>
        <p:spPr>
          <a:xfrm>
            <a:off x="4209651" y="7522217"/>
            <a:ext cx="3609529" cy="405556"/>
          </a:xfrm>
          <a:prstGeom prst="rect">
            <a:avLst/>
          </a:prstGeom>
        </p:spPr>
        <p:txBody>
          <a:bodyPr lIns="0" tIns="0" rIns="0" bIns="0" rtlCol="0" anchor="t">
            <a:spAutoFit/>
          </a:bodyPr>
          <a:lstStyle/>
          <a:p>
            <a:pPr algn="r">
              <a:lnSpc>
                <a:spcPts val="3062"/>
              </a:lnSpc>
            </a:pPr>
            <a:r>
              <a:rPr lang="en-US" sz="2499" b="1" spc="23" dirty="0">
                <a:solidFill>
                  <a:srgbClr val="000000"/>
                </a:solidFill>
                <a:latin typeface="TT Rounds Condensed Bold"/>
                <a:ea typeface="TT Rounds Condensed Bold"/>
                <a:cs typeface="TT Rounds Condensed Bold"/>
                <a:sym typeface="TT Rounds Condensed Bold"/>
              </a:rPr>
              <a:t>Encourage Professional Relationships and Growth</a:t>
            </a:r>
          </a:p>
        </p:txBody>
      </p:sp>
      <p:sp>
        <p:nvSpPr>
          <p:cNvPr id="31" name="TextBox 31"/>
          <p:cNvSpPr txBox="1"/>
          <p:nvPr/>
        </p:nvSpPr>
        <p:spPr>
          <a:xfrm>
            <a:off x="887016" y="8218885"/>
            <a:ext cx="6863060" cy="896541"/>
          </a:xfrm>
          <a:prstGeom prst="rect">
            <a:avLst/>
          </a:prstGeom>
        </p:spPr>
        <p:txBody>
          <a:bodyPr lIns="0" tIns="0" rIns="0" bIns="0" rtlCol="0" anchor="t">
            <a:spAutoFit/>
          </a:bodyPr>
          <a:lstStyle/>
          <a:p>
            <a:pPr algn="r">
              <a:lnSpc>
                <a:spcPts val="3187"/>
              </a:lnSpc>
            </a:pPr>
            <a:r>
              <a:rPr lang="en-US" sz="2000" spc="18">
                <a:solidFill>
                  <a:srgbClr val="000000"/>
                </a:solidFill>
                <a:latin typeface="TT Rounds Condensed"/>
                <a:ea typeface="TT Rounds Condensed"/>
                <a:cs typeface="TT Rounds Condensed"/>
                <a:sym typeface="TT Rounds Condensed"/>
              </a:rPr>
              <a:t>ntroduce a follow/unfollow system that allows users to curate their network and stay connected with peers and mentors, keeping them updated on relevant activities and opportunities.</a:t>
            </a:r>
          </a:p>
        </p:txBody>
      </p:sp>
      <p:sp>
        <p:nvSpPr>
          <p:cNvPr id="32" name="Freeform 32"/>
          <p:cNvSpPr/>
          <p:nvPr/>
        </p:nvSpPr>
        <p:spPr>
          <a:xfrm>
            <a:off x="15504206" y="7735744"/>
            <a:ext cx="2689786" cy="2551256"/>
          </a:xfrm>
          <a:custGeom>
            <a:avLst/>
            <a:gdLst/>
            <a:ahLst/>
            <a:cxnLst/>
            <a:rect l="l" t="t" r="r" b="b"/>
            <a:pathLst>
              <a:path w="2689786" h="2551256">
                <a:moveTo>
                  <a:pt x="0" y="0"/>
                </a:moveTo>
                <a:lnTo>
                  <a:pt x="2689786" y="0"/>
                </a:lnTo>
                <a:lnTo>
                  <a:pt x="2689786" y="2551256"/>
                </a:lnTo>
                <a:lnTo>
                  <a:pt x="0" y="2551256"/>
                </a:lnTo>
                <a:lnTo>
                  <a:pt x="0" y="0"/>
                </a:lnTo>
                <a:close/>
              </a:path>
            </a:pathLst>
          </a:custGeom>
          <a:blipFill>
            <a:blip r:embed="rId5"/>
            <a:stretch>
              <a:fillRect/>
            </a:stretch>
          </a:blipFill>
        </p:spPr>
        <p:txBody>
          <a:bodyPr/>
          <a:lstStyle/>
          <a:p>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txBody>
          <a:bodyPr/>
          <a:lstStyle/>
          <a:p>
            <a:endParaRPr lang="en-IN"/>
          </a:p>
        </p:txBody>
      </p:sp>
      <p:sp>
        <p:nvSpPr>
          <p:cNvPr id="8" name="TextBox 8"/>
          <p:cNvSpPr txBox="1"/>
          <p:nvPr/>
        </p:nvSpPr>
        <p:spPr>
          <a:xfrm>
            <a:off x="936724" y="903685"/>
            <a:ext cx="9556551" cy="2556867"/>
          </a:xfrm>
          <a:prstGeom prst="rect">
            <a:avLst/>
          </a:prstGeom>
        </p:spPr>
        <p:txBody>
          <a:bodyPr lIns="0" tIns="0" rIns="0" bIns="0" rtlCol="0" anchor="t">
            <a:spAutoFit/>
          </a:bodyPr>
          <a:lstStyle/>
          <a:p>
            <a:pPr algn="l">
              <a:lnSpc>
                <a:spcPts val="6562"/>
              </a:lnSpc>
            </a:pPr>
            <a:r>
              <a:rPr lang="en-US" sz="5250" b="1">
                <a:solidFill>
                  <a:srgbClr val="101014"/>
                </a:solidFill>
                <a:latin typeface="Arimo Bold"/>
                <a:ea typeface="Arimo Bold"/>
                <a:cs typeface="Arimo Bold"/>
                <a:sym typeface="Arimo Bold"/>
              </a:rPr>
              <a:t>Alignment with UN Sustainable Development Goals (SDGs)</a:t>
            </a:r>
          </a:p>
        </p:txBody>
      </p:sp>
      <p:grpSp>
        <p:nvGrpSpPr>
          <p:cNvPr id="9" name="Group 9"/>
          <p:cNvGrpSpPr/>
          <p:nvPr/>
        </p:nvGrpSpPr>
        <p:grpSpPr>
          <a:xfrm>
            <a:off x="936724" y="3861941"/>
            <a:ext cx="4644479" cy="2388840"/>
            <a:chOff x="0" y="0"/>
            <a:chExt cx="6192638" cy="3185120"/>
          </a:xfrm>
        </p:grpSpPr>
        <p:sp>
          <p:nvSpPr>
            <p:cNvPr id="10" name="Freeform 10"/>
            <p:cNvSpPr/>
            <p:nvPr/>
          </p:nvSpPr>
          <p:spPr>
            <a:xfrm>
              <a:off x="0" y="0"/>
              <a:ext cx="6192647" cy="3185160"/>
            </a:xfrm>
            <a:custGeom>
              <a:avLst/>
              <a:gdLst/>
              <a:ahLst/>
              <a:cxnLst/>
              <a:rect l="l" t="t" r="r" b="b"/>
              <a:pathLst>
                <a:path w="6192647" h="3185160">
                  <a:moveTo>
                    <a:pt x="0" y="53594"/>
                  </a:moveTo>
                  <a:cubicBezTo>
                    <a:pt x="0" y="24003"/>
                    <a:pt x="24003" y="0"/>
                    <a:pt x="53594" y="0"/>
                  </a:cubicBezTo>
                  <a:lnTo>
                    <a:pt x="6139053" y="0"/>
                  </a:lnTo>
                  <a:cubicBezTo>
                    <a:pt x="6168644" y="0"/>
                    <a:pt x="6192647" y="24003"/>
                    <a:pt x="6192647" y="53594"/>
                  </a:cubicBezTo>
                  <a:lnTo>
                    <a:pt x="6192647" y="3131566"/>
                  </a:lnTo>
                  <a:cubicBezTo>
                    <a:pt x="6192647" y="3161157"/>
                    <a:pt x="6168644" y="3185160"/>
                    <a:pt x="6139053" y="3185160"/>
                  </a:cubicBezTo>
                  <a:lnTo>
                    <a:pt x="53594" y="3185160"/>
                  </a:lnTo>
                  <a:cubicBezTo>
                    <a:pt x="24003" y="3185160"/>
                    <a:pt x="0" y="3161157"/>
                    <a:pt x="0" y="3131566"/>
                  </a:cubicBezTo>
                  <a:close/>
                </a:path>
              </a:pathLst>
            </a:custGeom>
            <a:solidFill>
              <a:srgbClr val="E0E0EC"/>
            </a:solidFill>
          </p:spPr>
          <p:txBody>
            <a:bodyPr/>
            <a:lstStyle/>
            <a:p>
              <a:endParaRPr lang="en-IN"/>
            </a:p>
          </p:txBody>
        </p:sp>
      </p:grpSp>
      <p:sp>
        <p:nvSpPr>
          <p:cNvPr id="11" name="TextBox 11"/>
          <p:cNvSpPr txBox="1"/>
          <p:nvPr/>
        </p:nvSpPr>
        <p:spPr>
          <a:xfrm>
            <a:off x="1204314" y="4312032"/>
            <a:ext cx="4109294" cy="807839"/>
          </a:xfrm>
          <a:prstGeom prst="rect">
            <a:avLst/>
          </a:prstGeom>
        </p:spPr>
        <p:txBody>
          <a:bodyPr lIns="0" tIns="0" rIns="0" bIns="0" rtlCol="0" anchor="t">
            <a:spAutoFit/>
          </a:bodyPr>
          <a:lstStyle/>
          <a:p>
            <a:pPr algn="l">
              <a:lnSpc>
                <a:spcPts val="3250"/>
              </a:lnSpc>
            </a:pPr>
            <a:r>
              <a:rPr lang="en-US" sz="3000" b="1" spc="28">
                <a:solidFill>
                  <a:srgbClr val="000000"/>
                </a:solidFill>
                <a:latin typeface="TT Rounds Condensed Bold"/>
                <a:ea typeface="TT Rounds Condensed Bold"/>
                <a:cs typeface="TT Rounds Condensed Bold"/>
                <a:sym typeface="TT Rounds Condensed Bold"/>
              </a:rPr>
              <a:t>SDG 4: Quality Education</a:t>
            </a:r>
          </a:p>
        </p:txBody>
      </p:sp>
      <p:sp>
        <p:nvSpPr>
          <p:cNvPr id="12" name="TextBox 12"/>
          <p:cNvSpPr txBox="1"/>
          <p:nvPr/>
        </p:nvSpPr>
        <p:spPr>
          <a:xfrm>
            <a:off x="1204315" y="4864482"/>
            <a:ext cx="4109294" cy="961430"/>
          </a:xfrm>
          <a:prstGeom prst="rect">
            <a:avLst/>
          </a:prstGeom>
        </p:spPr>
        <p:txBody>
          <a:bodyPr lIns="0" tIns="0" rIns="0" bIns="0" rtlCol="0" anchor="t">
            <a:spAutoFit/>
          </a:bodyPr>
          <a:lstStyle/>
          <a:p>
            <a:pPr algn="l">
              <a:lnSpc>
                <a:spcPts val="3312"/>
              </a:lnSpc>
            </a:pPr>
            <a:r>
              <a:rPr lang="en-US" sz="2000" spc="18">
                <a:solidFill>
                  <a:srgbClr val="000000"/>
                </a:solidFill>
                <a:latin typeface="TT Rounds Condensed"/>
                <a:ea typeface="TT Rounds Condensed"/>
                <a:cs typeface="TT Rounds Condensed"/>
                <a:sym typeface="TT Rounds Condensed"/>
              </a:rPr>
              <a:t>Promoting Lifelong Learning</a:t>
            </a:r>
          </a:p>
        </p:txBody>
      </p:sp>
      <p:grpSp>
        <p:nvGrpSpPr>
          <p:cNvPr id="13" name="Group 13"/>
          <p:cNvGrpSpPr/>
          <p:nvPr/>
        </p:nvGrpSpPr>
        <p:grpSpPr>
          <a:xfrm>
            <a:off x="5848796" y="3861941"/>
            <a:ext cx="4644479" cy="2388840"/>
            <a:chOff x="0" y="0"/>
            <a:chExt cx="6192638" cy="3185120"/>
          </a:xfrm>
        </p:grpSpPr>
        <p:sp>
          <p:nvSpPr>
            <p:cNvPr id="14" name="Freeform 14"/>
            <p:cNvSpPr/>
            <p:nvPr/>
          </p:nvSpPr>
          <p:spPr>
            <a:xfrm>
              <a:off x="0" y="0"/>
              <a:ext cx="6192647" cy="3185160"/>
            </a:xfrm>
            <a:custGeom>
              <a:avLst/>
              <a:gdLst/>
              <a:ahLst/>
              <a:cxnLst/>
              <a:rect l="l" t="t" r="r" b="b"/>
              <a:pathLst>
                <a:path w="6192647" h="3185160">
                  <a:moveTo>
                    <a:pt x="0" y="53594"/>
                  </a:moveTo>
                  <a:cubicBezTo>
                    <a:pt x="0" y="24003"/>
                    <a:pt x="24003" y="0"/>
                    <a:pt x="53594" y="0"/>
                  </a:cubicBezTo>
                  <a:lnTo>
                    <a:pt x="6139053" y="0"/>
                  </a:lnTo>
                  <a:cubicBezTo>
                    <a:pt x="6168644" y="0"/>
                    <a:pt x="6192647" y="24003"/>
                    <a:pt x="6192647" y="53594"/>
                  </a:cubicBezTo>
                  <a:lnTo>
                    <a:pt x="6192647" y="3131566"/>
                  </a:lnTo>
                  <a:cubicBezTo>
                    <a:pt x="6192647" y="3161157"/>
                    <a:pt x="6168644" y="3185160"/>
                    <a:pt x="6139053" y="3185160"/>
                  </a:cubicBezTo>
                  <a:lnTo>
                    <a:pt x="53594" y="3185160"/>
                  </a:lnTo>
                  <a:cubicBezTo>
                    <a:pt x="24003" y="3185160"/>
                    <a:pt x="0" y="3161157"/>
                    <a:pt x="0" y="3131566"/>
                  </a:cubicBezTo>
                  <a:close/>
                </a:path>
              </a:pathLst>
            </a:custGeom>
            <a:solidFill>
              <a:srgbClr val="E0E0EC"/>
            </a:solidFill>
          </p:spPr>
          <p:txBody>
            <a:bodyPr/>
            <a:lstStyle/>
            <a:p>
              <a:endParaRPr lang="en-IN"/>
            </a:p>
          </p:txBody>
        </p:sp>
      </p:grpSp>
      <p:sp>
        <p:nvSpPr>
          <p:cNvPr id="15" name="TextBox 15"/>
          <p:cNvSpPr txBox="1"/>
          <p:nvPr/>
        </p:nvSpPr>
        <p:spPr>
          <a:xfrm>
            <a:off x="6116390" y="4158109"/>
            <a:ext cx="3519487" cy="389632"/>
          </a:xfrm>
          <a:prstGeom prst="rect">
            <a:avLst/>
          </a:prstGeom>
        </p:spPr>
        <p:txBody>
          <a:bodyPr lIns="0" tIns="0" rIns="0" bIns="0" rtlCol="0" anchor="t">
            <a:spAutoFit/>
          </a:bodyPr>
          <a:lstStyle/>
          <a:p>
            <a:pPr algn="l">
              <a:lnSpc>
                <a:spcPts val="3250"/>
              </a:lnSpc>
            </a:pPr>
            <a:r>
              <a:rPr lang="en-US" sz="3000" b="1" spc="28">
                <a:solidFill>
                  <a:srgbClr val="000000"/>
                </a:solidFill>
                <a:latin typeface="TT Rounds Condensed Bold"/>
                <a:ea typeface="TT Rounds Condensed Bold"/>
                <a:cs typeface="TT Rounds Condensed Bold"/>
                <a:sym typeface="TT Rounds Condensed Bold"/>
              </a:rPr>
              <a:t>SDG 8: Decent Work</a:t>
            </a:r>
          </a:p>
          <a:p>
            <a:pPr algn="l">
              <a:lnSpc>
                <a:spcPts val="3250"/>
              </a:lnSpc>
            </a:pPr>
            <a:r>
              <a:rPr lang="en-US" sz="3000" b="1" spc="28">
                <a:solidFill>
                  <a:srgbClr val="000000"/>
                </a:solidFill>
                <a:latin typeface="TT Rounds Condensed Bold"/>
                <a:ea typeface="TT Rounds Condensed Bold"/>
                <a:cs typeface="TT Rounds Condensed Bold"/>
                <a:sym typeface="TT Rounds Condensed Bold"/>
              </a:rPr>
              <a:t>and Economic Growth</a:t>
            </a:r>
          </a:p>
        </p:txBody>
      </p:sp>
      <p:sp>
        <p:nvSpPr>
          <p:cNvPr id="16" name="TextBox 16"/>
          <p:cNvSpPr txBox="1"/>
          <p:nvPr/>
        </p:nvSpPr>
        <p:spPr>
          <a:xfrm>
            <a:off x="6116390" y="4864482"/>
            <a:ext cx="4109294" cy="961430"/>
          </a:xfrm>
          <a:prstGeom prst="rect">
            <a:avLst/>
          </a:prstGeom>
        </p:spPr>
        <p:txBody>
          <a:bodyPr lIns="0" tIns="0" rIns="0" bIns="0" rtlCol="0" anchor="t">
            <a:spAutoFit/>
          </a:bodyPr>
          <a:lstStyle/>
          <a:p>
            <a:pPr algn="l">
              <a:lnSpc>
                <a:spcPts val="3312"/>
              </a:lnSpc>
            </a:pPr>
            <a:r>
              <a:rPr lang="en-US" sz="2000" spc="18">
                <a:solidFill>
                  <a:srgbClr val="000000"/>
                </a:solidFill>
                <a:latin typeface="TT Rounds Condensed"/>
                <a:ea typeface="TT Rounds Condensed"/>
                <a:cs typeface="TT Rounds Condensed"/>
                <a:sym typeface="TT Rounds Condensed"/>
              </a:rPr>
              <a:t>Enhancing Employability</a:t>
            </a:r>
          </a:p>
        </p:txBody>
      </p:sp>
      <p:grpSp>
        <p:nvGrpSpPr>
          <p:cNvPr id="17" name="Group 17"/>
          <p:cNvGrpSpPr/>
          <p:nvPr/>
        </p:nvGrpSpPr>
        <p:grpSpPr>
          <a:xfrm>
            <a:off x="936724" y="6518374"/>
            <a:ext cx="4644479" cy="2817168"/>
            <a:chOff x="0" y="0"/>
            <a:chExt cx="6192638" cy="3756223"/>
          </a:xfrm>
        </p:grpSpPr>
        <p:sp>
          <p:nvSpPr>
            <p:cNvPr id="18" name="Freeform 18"/>
            <p:cNvSpPr/>
            <p:nvPr/>
          </p:nvSpPr>
          <p:spPr>
            <a:xfrm>
              <a:off x="0" y="0"/>
              <a:ext cx="6192520" cy="3756152"/>
            </a:xfrm>
            <a:custGeom>
              <a:avLst/>
              <a:gdLst/>
              <a:ahLst/>
              <a:cxnLst/>
              <a:rect l="l" t="t" r="r" b="b"/>
              <a:pathLst>
                <a:path w="6192520" h="3756152">
                  <a:moveTo>
                    <a:pt x="0" y="53467"/>
                  </a:moveTo>
                  <a:cubicBezTo>
                    <a:pt x="0" y="24003"/>
                    <a:pt x="24003" y="0"/>
                    <a:pt x="53467" y="0"/>
                  </a:cubicBezTo>
                  <a:lnTo>
                    <a:pt x="6139053" y="0"/>
                  </a:lnTo>
                  <a:cubicBezTo>
                    <a:pt x="6168644" y="0"/>
                    <a:pt x="6192520" y="24003"/>
                    <a:pt x="6192520" y="53467"/>
                  </a:cubicBezTo>
                  <a:lnTo>
                    <a:pt x="6192520" y="3702685"/>
                  </a:lnTo>
                  <a:cubicBezTo>
                    <a:pt x="6192520" y="3732276"/>
                    <a:pt x="6168517" y="3756152"/>
                    <a:pt x="6139053" y="3756152"/>
                  </a:cubicBezTo>
                  <a:lnTo>
                    <a:pt x="53467" y="3756152"/>
                  </a:lnTo>
                  <a:cubicBezTo>
                    <a:pt x="23876" y="3756152"/>
                    <a:pt x="0" y="3732149"/>
                    <a:pt x="0" y="3702685"/>
                  </a:cubicBezTo>
                  <a:close/>
                </a:path>
              </a:pathLst>
            </a:custGeom>
            <a:solidFill>
              <a:srgbClr val="E0E0EC"/>
            </a:solidFill>
          </p:spPr>
          <p:txBody>
            <a:bodyPr/>
            <a:lstStyle/>
            <a:p>
              <a:endParaRPr lang="en-IN"/>
            </a:p>
          </p:txBody>
        </p:sp>
      </p:grpSp>
      <p:sp>
        <p:nvSpPr>
          <p:cNvPr id="19" name="TextBox 19"/>
          <p:cNvSpPr txBox="1"/>
          <p:nvPr/>
        </p:nvSpPr>
        <p:spPr>
          <a:xfrm>
            <a:off x="1271140" y="6845006"/>
            <a:ext cx="3345805" cy="389633"/>
          </a:xfrm>
          <a:prstGeom prst="rect">
            <a:avLst/>
          </a:prstGeom>
        </p:spPr>
        <p:txBody>
          <a:bodyPr lIns="0" tIns="0" rIns="0" bIns="0" rtlCol="0" anchor="t">
            <a:spAutoFit/>
          </a:bodyPr>
          <a:lstStyle/>
          <a:p>
            <a:pPr algn="l">
              <a:lnSpc>
                <a:spcPts val="3250"/>
              </a:lnSpc>
            </a:pPr>
            <a:r>
              <a:rPr lang="en-US" sz="3000" b="1" spc="28">
                <a:solidFill>
                  <a:srgbClr val="000000"/>
                </a:solidFill>
                <a:latin typeface="TT Rounds Condensed Bold"/>
                <a:ea typeface="TT Rounds Condensed Bold"/>
                <a:cs typeface="TT Rounds Condensed Bold"/>
                <a:sym typeface="TT Rounds Condensed Bold"/>
              </a:rPr>
              <a:t>SDG 10: Reduced</a:t>
            </a:r>
          </a:p>
          <a:p>
            <a:pPr algn="l">
              <a:lnSpc>
                <a:spcPts val="3250"/>
              </a:lnSpc>
            </a:pPr>
            <a:r>
              <a:rPr lang="en-US" sz="3000" b="1" spc="28">
                <a:solidFill>
                  <a:srgbClr val="000000"/>
                </a:solidFill>
                <a:latin typeface="TT Rounds Condensed Bold"/>
                <a:ea typeface="TT Rounds Condensed Bold"/>
                <a:cs typeface="TT Rounds Condensed Bold"/>
                <a:sym typeface="TT Rounds Condensed Bold"/>
              </a:rPr>
              <a:t>Inequalities</a:t>
            </a:r>
          </a:p>
        </p:txBody>
      </p:sp>
      <p:sp>
        <p:nvSpPr>
          <p:cNvPr id="20" name="TextBox 20"/>
          <p:cNvSpPr txBox="1"/>
          <p:nvPr/>
        </p:nvSpPr>
        <p:spPr>
          <a:xfrm>
            <a:off x="1271140" y="7822182"/>
            <a:ext cx="4109294" cy="1389757"/>
          </a:xfrm>
          <a:prstGeom prst="rect">
            <a:avLst/>
          </a:prstGeom>
        </p:spPr>
        <p:txBody>
          <a:bodyPr lIns="0" tIns="0" rIns="0" bIns="0" rtlCol="0" anchor="t">
            <a:spAutoFit/>
          </a:bodyPr>
          <a:lstStyle/>
          <a:p>
            <a:pPr algn="l">
              <a:lnSpc>
                <a:spcPts val="3312"/>
              </a:lnSpc>
            </a:pPr>
            <a:r>
              <a:rPr lang="en-US" sz="2000" spc="18">
                <a:solidFill>
                  <a:srgbClr val="000000"/>
                </a:solidFill>
                <a:latin typeface="TT Rounds Condensed"/>
                <a:ea typeface="TT Rounds Condensed"/>
                <a:cs typeface="TT Rounds Condensed"/>
                <a:sym typeface="TT Rounds Condensed"/>
              </a:rPr>
              <a:t>Expanding Access to Opportunities</a:t>
            </a:r>
          </a:p>
        </p:txBody>
      </p:sp>
      <p:grpSp>
        <p:nvGrpSpPr>
          <p:cNvPr id="21" name="Group 21"/>
          <p:cNvGrpSpPr/>
          <p:nvPr/>
        </p:nvGrpSpPr>
        <p:grpSpPr>
          <a:xfrm>
            <a:off x="5848796" y="6518374"/>
            <a:ext cx="4644479" cy="2817168"/>
            <a:chOff x="0" y="0"/>
            <a:chExt cx="6192638" cy="3756223"/>
          </a:xfrm>
        </p:grpSpPr>
        <p:sp>
          <p:nvSpPr>
            <p:cNvPr id="22" name="Freeform 22"/>
            <p:cNvSpPr/>
            <p:nvPr/>
          </p:nvSpPr>
          <p:spPr>
            <a:xfrm>
              <a:off x="0" y="0"/>
              <a:ext cx="6192520" cy="3756152"/>
            </a:xfrm>
            <a:custGeom>
              <a:avLst/>
              <a:gdLst/>
              <a:ahLst/>
              <a:cxnLst/>
              <a:rect l="l" t="t" r="r" b="b"/>
              <a:pathLst>
                <a:path w="6192520" h="3756152">
                  <a:moveTo>
                    <a:pt x="0" y="53467"/>
                  </a:moveTo>
                  <a:cubicBezTo>
                    <a:pt x="0" y="24003"/>
                    <a:pt x="24003" y="0"/>
                    <a:pt x="53467" y="0"/>
                  </a:cubicBezTo>
                  <a:lnTo>
                    <a:pt x="6139053" y="0"/>
                  </a:lnTo>
                  <a:cubicBezTo>
                    <a:pt x="6168644" y="0"/>
                    <a:pt x="6192520" y="24003"/>
                    <a:pt x="6192520" y="53467"/>
                  </a:cubicBezTo>
                  <a:lnTo>
                    <a:pt x="6192520" y="3702685"/>
                  </a:lnTo>
                  <a:cubicBezTo>
                    <a:pt x="6192520" y="3732276"/>
                    <a:pt x="6168517" y="3756152"/>
                    <a:pt x="6139053" y="3756152"/>
                  </a:cubicBezTo>
                  <a:lnTo>
                    <a:pt x="53467" y="3756152"/>
                  </a:lnTo>
                  <a:cubicBezTo>
                    <a:pt x="23876" y="3756152"/>
                    <a:pt x="0" y="3732149"/>
                    <a:pt x="0" y="3702685"/>
                  </a:cubicBezTo>
                  <a:close/>
                </a:path>
              </a:pathLst>
            </a:custGeom>
            <a:solidFill>
              <a:srgbClr val="E0E0EC"/>
            </a:solidFill>
          </p:spPr>
          <p:txBody>
            <a:bodyPr/>
            <a:lstStyle/>
            <a:p>
              <a:endParaRPr lang="en-IN"/>
            </a:p>
          </p:txBody>
        </p:sp>
      </p:grpSp>
      <p:sp>
        <p:nvSpPr>
          <p:cNvPr id="23" name="TextBox 23"/>
          <p:cNvSpPr txBox="1"/>
          <p:nvPr/>
        </p:nvSpPr>
        <p:spPr>
          <a:xfrm>
            <a:off x="6116386" y="6882240"/>
            <a:ext cx="4109294" cy="864989"/>
          </a:xfrm>
          <a:prstGeom prst="rect">
            <a:avLst/>
          </a:prstGeom>
        </p:spPr>
        <p:txBody>
          <a:bodyPr lIns="0" tIns="0" rIns="0" bIns="0" rtlCol="0" anchor="t">
            <a:spAutoFit/>
          </a:bodyPr>
          <a:lstStyle/>
          <a:p>
            <a:pPr algn="l">
              <a:lnSpc>
                <a:spcPts val="3249"/>
              </a:lnSpc>
            </a:pPr>
            <a:r>
              <a:rPr lang="en-US" sz="2625" b="1">
                <a:solidFill>
                  <a:srgbClr val="39393C"/>
                </a:solidFill>
                <a:latin typeface="Arimo Bold"/>
                <a:ea typeface="Arimo Bold"/>
                <a:cs typeface="Arimo Bold"/>
                <a:sym typeface="Arimo Bold"/>
              </a:rPr>
              <a:t>SDG 17: Partnerships for the Goals</a:t>
            </a:r>
          </a:p>
        </p:txBody>
      </p:sp>
      <p:sp>
        <p:nvSpPr>
          <p:cNvPr id="24" name="TextBox 24"/>
          <p:cNvSpPr txBox="1"/>
          <p:nvPr/>
        </p:nvSpPr>
        <p:spPr>
          <a:xfrm>
            <a:off x="6116388" y="7776250"/>
            <a:ext cx="4109294" cy="1389758"/>
          </a:xfrm>
          <a:prstGeom prst="rect">
            <a:avLst/>
          </a:prstGeom>
        </p:spPr>
        <p:txBody>
          <a:bodyPr lIns="0" tIns="0" rIns="0" bIns="0" rtlCol="0" anchor="t">
            <a:spAutoFit/>
          </a:bodyPr>
          <a:lstStyle/>
          <a:p>
            <a:pPr algn="l">
              <a:lnSpc>
                <a:spcPts val="3312"/>
              </a:lnSpc>
            </a:pPr>
            <a:r>
              <a:rPr lang="en-US" sz="2000" spc="18">
                <a:solidFill>
                  <a:srgbClr val="000000"/>
                </a:solidFill>
                <a:latin typeface="TT Rounds Condensed"/>
                <a:ea typeface="TT Rounds Condensed"/>
                <a:cs typeface="TT Rounds Condensed"/>
                <a:sym typeface="TT Rounds Condensed"/>
              </a:rPr>
              <a:t>Building Strong Connections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txBody>
          <a:bodyPr/>
          <a:lstStyle/>
          <a:p>
            <a:endParaRPr lang="en-IN"/>
          </a:p>
        </p:txBody>
      </p:sp>
      <p:sp>
        <p:nvSpPr>
          <p:cNvPr id="8" name="TextBox 8"/>
          <p:cNvSpPr txBox="1"/>
          <p:nvPr/>
        </p:nvSpPr>
        <p:spPr>
          <a:xfrm>
            <a:off x="8720584" y="625525"/>
            <a:ext cx="7719120" cy="810517"/>
          </a:xfrm>
          <a:prstGeom prst="rect">
            <a:avLst/>
          </a:prstGeom>
        </p:spPr>
        <p:txBody>
          <a:bodyPr lIns="0" tIns="0" rIns="0" bIns="0" rtlCol="0" anchor="t">
            <a:spAutoFit/>
          </a:bodyPr>
          <a:lstStyle/>
          <a:p>
            <a:pPr algn="l">
              <a:lnSpc>
                <a:spcPts val="6000"/>
              </a:lnSpc>
            </a:pPr>
            <a:r>
              <a:rPr lang="en-US" sz="4750" b="1">
                <a:solidFill>
                  <a:srgbClr val="101014"/>
                </a:solidFill>
                <a:latin typeface="Arimo Bold"/>
                <a:ea typeface="Arimo Bold"/>
                <a:cs typeface="Arimo Bold"/>
                <a:sym typeface="Arimo Bold"/>
              </a:rPr>
              <a:t>Methodology and Approach</a:t>
            </a:r>
          </a:p>
        </p:txBody>
      </p:sp>
      <p:grpSp>
        <p:nvGrpSpPr>
          <p:cNvPr id="9" name="Group 9"/>
          <p:cNvGrpSpPr/>
          <p:nvPr/>
        </p:nvGrpSpPr>
        <p:grpSpPr>
          <a:xfrm>
            <a:off x="10279062" y="2419598"/>
            <a:ext cx="866156" cy="397172"/>
            <a:chOff x="0" y="0"/>
            <a:chExt cx="1154875" cy="529563"/>
          </a:xfrm>
        </p:grpSpPr>
        <p:sp>
          <p:nvSpPr>
            <p:cNvPr id="10" name="Freeform 10"/>
            <p:cNvSpPr/>
            <p:nvPr/>
          </p:nvSpPr>
          <p:spPr>
            <a:xfrm>
              <a:off x="10541" y="10541"/>
              <a:ext cx="1133729" cy="508381"/>
            </a:xfrm>
            <a:custGeom>
              <a:avLst/>
              <a:gdLst/>
              <a:ahLst/>
              <a:cxnLst/>
              <a:rect l="l" t="t" r="r" b="b"/>
              <a:pathLst>
                <a:path w="1133729" h="508381">
                  <a:moveTo>
                    <a:pt x="0" y="127127"/>
                  </a:moveTo>
                  <a:lnTo>
                    <a:pt x="873760" y="127127"/>
                  </a:lnTo>
                  <a:lnTo>
                    <a:pt x="873760" y="0"/>
                  </a:lnTo>
                  <a:lnTo>
                    <a:pt x="1133729" y="254254"/>
                  </a:lnTo>
                  <a:lnTo>
                    <a:pt x="873760" y="508381"/>
                  </a:lnTo>
                  <a:lnTo>
                    <a:pt x="873760" y="381381"/>
                  </a:lnTo>
                  <a:lnTo>
                    <a:pt x="0" y="381381"/>
                  </a:lnTo>
                  <a:close/>
                </a:path>
              </a:pathLst>
            </a:custGeom>
            <a:solidFill>
              <a:srgbClr val="4472C4"/>
            </a:solidFill>
          </p:spPr>
          <p:txBody>
            <a:bodyPr/>
            <a:lstStyle/>
            <a:p>
              <a:endParaRPr lang="en-IN"/>
            </a:p>
          </p:txBody>
        </p:sp>
        <p:sp>
          <p:nvSpPr>
            <p:cNvPr id="11" name="Freeform 11"/>
            <p:cNvSpPr/>
            <p:nvPr/>
          </p:nvSpPr>
          <p:spPr>
            <a:xfrm>
              <a:off x="0" y="-889"/>
              <a:ext cx="1154811" cy="531241"/>
            </a:xfrm>
            <a:custGeom>
              <a:avLst/>
              <a:gdLst/>
              <a:ahLst/>
              <a:cxnLst/>
              <a:rect l="l" t="t" r="r" b="b"/>
              <a:pathLst>
                <a:path w="1154811" h="531241">
                  <a:moveTo>
                    <a:pt x="10541" y="128016"/>
                  </a:moveTo>
                  <a:lnTo>
                    <a:pt x="884301" y="128016"/>
                  </a:lnTo>
                  <a:lnTo>
                    <a:pt x="884301" y="138557"/>
                  </a:lnTo>
                  <a:lnTo>
                    <a:pt x="873760" y="138557"/>
                  </a:lnTo>
                  <a:lnTo>
                    <a:pt x="873760" y="11430"/>
                  </a:lnTo>
                  <a:cubicBezTo>
                    <a:pt x="873760" y="7112"/>
                    <a:pt x="876300" y="3302"/>
                    <a:pt x="880237" y="1651"/>
                  </a:cubicBezTo>
                  <a:cubicBezTo>
                    <a:pt x="884174" y="0"/>
                    <a:pt x="888746" y="889"/>
                    <a:pt x="891794" y="3810"/>
                  </a:cubicBezTo>
                  <a:lnTo>
                    <a:pt x="1151636" y="258064"/>
                  </a:lnTo>
                  <a:cubicBezTo>
                    <a:pt x="1153668" y="260096"/>
                    <a:pt x="1154811" y="262763"/>
                    <a:pt x="1154811" y="265684"/>
                  </a:cubicBezTo>
                  <a:cubicBezTo>
                    <a:pt x="1154811" y="268605"/>
                    <a:pt x="1153668" y="271272"/>
                    <a:pt x="1151636" y="273304"/>
                  </a:cubicBezTo>
                  <a:lnTo>
                    <a:pt x="891794" y="527431"/>
                  </a:lnTo>
                  <a:cubicBezTo>
                    <a:pt x="888746" y="530352"/>
                    <a:pt x="884174" y="531241"/>
                    <a:pt x="880237" y="529590"/>
                  </a:cubicBezTo>
                  <a:cubicBezTo>
                    <a:pt x="876300" y="527939"/>
                    <a:pt x="873760" y="524129"/>
                    <a:pt x="873760" y="519811"/>
                  </a:cubicBezTo>
                  <a:lnTo>
                    <a:pt x="873760" y="392811"/>
                  </a:lnTo>
                  <a:lnTo>
                    <a:pt x="884301" y="392811"/>
                  </a:lnTo>
                  <a:lnTo>
                    <a:pt x="884301" y="403352"/>
                  </a:lnTo>
                  <a:lnTo>
                    <a:pt x="10541" y="403352"/>
                  </a:lnTo>
                  <a:cubicBezTo>
                    <a:pt x="4699" y="403352"/>
                    <a:pt x="0" y="398653"/>
                    <a:pt x="0" y="392811"/>
                  </a:cubicBezTo>
                  <a:lnTo>
                    <a:pt x="0" y="138557"/>
                  </a:lnTo>
                  <a:cubicBezTo>
                    <a:pt x="0" y="132715"/>
                    <a:pt x="4699" y="128016"/>
                    <a:pt x="10541" y="128016"/>
                  </a:cubicBezTo>
                  <a:moveTo>
                    <a:pt x="10541" y="149225"/>
                  </a:moveTo>
                  <a:lnTo>
                    <a:pt x="10541" y="138684"/>
                  </a:lnTo>
                  <a:lnTo>
                    <a:pt x="21082" y="138684"/>
                  </a:lnTo>
                  <a:lnTo>
                    <a:pt x="21082" y="392811"/>
                  </a:lnTo>
                  <a:lnTo>
                    <a:pt x="10541" y="392811"/>
                  </a:lnTo>
                  <a:lnTo>
                    <a:pt x="10541" y="382270"/>
                  </a:lnTo>
                  <a:lnTo>
                    <a:pt x="884301" y="382270"/>
                  </a:lnTo>
                  <a:cubicBezTo>
                    <a:pt x="890143" y="382270"/>
                    <a:pt x="894842" y="386969"/>
                    <a:pt x="894842" y="392811"/>
                  </a:cubicBezTo>
                  <a:lnTo>
                    <a:pt x="894842" y="519811"/>
                  </a:lnTo>
                  <a:lnTo>
                    <a:pt x="884301" y="519811"/>
                  </a:lnTo>
                  <a:lnTo>
                    <a:pt x="876935" y="512191"/>
                  </a:lnTo>
                  <a:lnTo>
                    <a:pt x="1136904" y="258064"/>
                  </a:lnTo>
                  <a:lnTo>
                    <a:pt x="1144270" y="265684"/>
                  </a:lnTo>
                  <a:lnTo>
                    <a:pt x="1136904" y="273304"/>
                  </a:lnTo>
                  <a:lnTo>
                    <a:pt x="876935" y="19050"/>
                  </a:lnTo>
                  <a:lnTo>
                    <a:pt x="884301" y="11430"/>
                  </a:lnTo>
                  <a:lnTo>
                    <a:pt x="894842" y="11430"/>
                  </a:lnTo>
                  <a:lnTo>
                    <a:pt x="894842" y="138557"/>
                  </a:lnTo>
                  <a:cubicBezTo>
                    <a:pt x="894842" y="144399"/>
                    <a:pt x="890143" y="149098"/>
                    <a:pt x="884301" y="149098"/>
                  </a:cubicBezTo>
                  <a:lnTo>
                    <a:pt x="10541" y="149098"/>
                  </a:lnTo>
                  <a:close/>
                </a:path>
              </a:pathLst>
            </a:custGeom>
            <a:solidFill>
              <a:srgbClr val="172C51"/>
            </a:solidFill>
          </p:spPr>
          <p:txBody>
            <a:bodyPr/>
            <a:lstStyle/>
            <a:p>
              <a:endParaRPr lang="en-IN"/>
            </a:p>
          </p:txBody>
        </p:sp>
      </p:grpSp>
      <p:grpSp>
        <p:nvGrpSpPr>
          <p:cNvPr id="12" name="Group 12"/>
          <p:cNvGrpSpPr/>
          <p:nvPr/>
        </p:nvGrpSpPr>
        <p:grpSpPr>
          <a:xfrm>
            <a:off x="10279062" y="3411090"/>
            <a:ext cx="866156" cy="397172"/>
            <a:chOff x="0" y="0"/>
            <a:chExt cx="1154875" cy="529563"/>
          </a:xfrm>
        </p:grpSpPr>
        <p:sp>
          <p:nvSpPr>
            <p:cNvPr id="13" name="Freeform 13"/>
            <p:cNvSpPr/>
            <p:nvPr/>
          </p:nvSpPr>
          <p:spPr>
            <a:xfrm>
              <a:off x="10541" y="10541"/>
              <a:ext cx="1133729" cy="508381"/>
            </a:xfrm>
            <a:custGeom>
              <a:avLst/>
              <a:gdLst/>
              <a:ahLst/>
              <a:cxnLst/>
              <a:rect l="l" t="t" r="r" b="b"/>
              <a:pathLst>
                <a:path w="1133729" h="508381">
                  <a:moveTo>
                    <a:pt x="0" y="127127"/>
                  </a:moveTo>
                  <a:lnTo>
                    <a:pt x="873760" y="127127"/>
                  </a:lnTo>
                  <a:lnTo>
                    <a:pt x="873760" y="0"/>
                  </a:lnTo>
                  <a:lnTo>
                    <a:pt x="1133729" y="254254"/>
                  </a:lnTo>
                  <a:lnTo>
                    <a:pt x="873760" y="508381"/>
                  </a:lnTo>
                  <a:lnTo>
                    <a:pt x="873760" y="381381"/>
                  </a:lnTo>
                  <a:lnTo>
                    <a:pt x="0" y="381381"/>
                  </a:lnTo>
                  <a:close/>
                </a:path>
              </a:pathLst>
            </a:custGeom>
            <a:solidFill>
              <a:srgbClr val="4472C4"/>
            </a:solidFill>
          </p:spPr>
          <p:txBody>
            <a:bodyPr/>
            <a:lstStyle/>
            <a:p>
              <a:endParaRPr lang="en-IN"/>
            </a:p>
          </p:txBody>
        </p:sp>
        <p:sp>
          <p:nvSpPr>
            <p:cNvPr id="14" name="Freeform 14"/>
            <p:cNvSpPr/>
            <p:nvPr/>
          </p:nvSpPr>
          <p:spPr>
            <a:xfrm>
              <a:off x="0" y="-889"/>
              <a:ext cx="1154811" cy="531241"/>
            </a:xfrm>
            <a:custGeom>
              <a:avLst/>
              <a:gdLst/>
              <a:ahLst/>
              <a:cxnLst/>
              <a:rect l="l" t="t" r="r" b="b"/>
              <a:pathLst>
                <a:path w="1154811" h="531241">
                  <a:moveTo>
                    <a:pt x="10541" y="128016"/>
                  </a:moveTo>
                  <a:lnTo>
                    <a:pt x="884301" y="128016"/>
                  </a:lnTo>
                  <a:lnTo>
                    <a:pt x="884301" y="138557"/>
                  </a:lnTo>
                  <a:lnTo>
                    <a:pt x="873760" y="138557"/>
                  </a:lnTo>
                  <a:lnTo>
                    <a:pt x="873760" y="11430"/>
                  </a:lnTo>
                  <a:cubicBezTo>
                    <a:pt x="873760" y="7112"/>
                    <a:pt x="876300" y="3302"/>
                    <a:pt x="880237" y="1651"/>
                  </a:cubicBezTo>
                  <a:cubicBezTo>
                    <a:pt x="884174" y="0"/>
                    <a:pt x="888746" y="889"/>
                    <a:pt x="891794" y="3810"/>
                  </a:cubicBezTo>
                  <a:lnTo>
                    <a:pt x="1151636" y="258064"/>
                  </a:lnTo>
                  <a:cubicBezTo>
                    <a:pt x="1153668" y="260096"/>
                    <a:pt x="1154811" y="262763"/>
                    <a:pt x="1154811" y="265684"/>
                  </a:cubicBezTo>
                  <a:cubicBezTo>
                    <a:pt x="1154811" y="268605"/>
                    <a:pt x="1153668" y="271272"/>
                    <a:pt x="1151636" y="273304"/>
                  </a:cubicBezTo>
                  <a:lnTo>
                    <a:pt x="891794" y="527431"/>
                  </a:lnTo>
                  <a:cubicBezTo>
                    <a:pt x="888746" y="530352"/>
                    <a:pt x="884174" y="531241"/>
                    <a:pt x="880237" y="529590"/>
                  </a:cubicBezTo>
                  <a:cubicBezTo>
                    <a:pt x="876300" y="527939"/>
                    <a:pt x="873760" y="524129"/>
                    <a:pt x="873760" y="519811"/>
                  </a:cubicBezTo>
                  <a:lnTo>
                    <a:pt x="873760" y="392811"/>
                  </a:lnTo>
                  <a:lnTo>
                    <a:pt x="884301" y="392811"/>
                  </a:lnTo>
                  <a:lnTo>
                    <a:pt x="884301" y="403352"/>
                  </a:lnTo>
                  <a:lnTo>
                    <a:pt x="10541" y="403352"/>
                  </a:lnTo>
                  <a:cubicBezTo>
                    <a:pt x="4699" y="403352"/>
                    <a:pt x="0" y="398653"/>
                    <a:pt x="0" y="392811"/>
                  </a:cubicBezTo>
                  <a:lnTo>
                    <a:pt x="0" y="138557"/>
                  </a:lnTo>
                  <a:cubicBezTo>
                    <a:pt x="0" y="132715"/>
                    <a:pt x="4699" y="128016"/>
                    <a:pt x="10541" y="128016"/>
                  </a:cubicBezTo>
                  <a:moveTo>
                    <a:pt x="10541" y="149225"/>
                  </a:moveTo>
                  <a:lnTo>
                    <a:pt x="10541" y="138684"/>
                  </a:lnTo>
                  <a:lnTo>
                    <a:pt x="21082" y="138684"/>
                  </a:lnTo>
                  <a:lnTo>
                    <a:pt x="21082" y="392811"/>
                  </a:lnTo>
                  <a:lnTo>
                    <a:pt x="10541" y="392811"/>
                  </a:lnTo>
                  <a:lnTo>
                    <a:pt x="10541" y="382270"/>
                  </a:lnTo>
                  <a:lnTo>
                    <a:pt x="884301" y="382270"/>
                  </a:lnTo>
                  <a:cubicBezTo>
                    <a:pt x="890143" y="382270"/>
                    <a:pt x="894842" y="386969"/>
                    <a:pt x="894842" y="392811"/>
                  </a:cubicBezTo>
                  <a:lnTo>
                    <a:pt x="894842" y="519811"/>
                  </a:lnTo>
                  <a:lnTo>
                    <a:pt x="884301" y="519811"/>
                  </a:lnTo>
                  <a:lnTo>
                    <a:pt x="876935" y="512191"/>
                  </a:lnTo>
                  <a:lnTo>
                    <a:pt x="1136904" y="258064"/>
                  </a:lnTo>
                  <a:lnTo>
                    <a:pt x="1144270" y="265684"/>
                  </a:lnTo>
                  <a:lnTo>
                    <a:pt x="1136904" y="273304"/>
                  </a:lnTo>
                  <a:lnTo>
                    <a:pt x="876935" y="19050"/>
                  </a:lnTo>
                  <a:lnTo>
                    <a:pt x="884301" y="11430"/>
                  </a:lnTo>
                  <a:lnTo>
                    <a:pt x="894842" y="11430"/>
                  </a:lnTo>
                  <a:lnTo>
                    <a:pt x="894842" y="138557"/>
                  </a:lnTo>
                  <a:cubicBezTo>
                    <a:pt x="894842" y="144399"/>
                    <a:pt x="890143" y="149098"/>
                    <a:pt x="884301" y="149098"/>
                  </a:cubicBezTo>
                  <a:lnTo>
                    <a:pt x="10541" y="149098"/>
                  </a:lnTo>
                  <a:close/>
                </a:path>
              </a:pathLst>
            </a:custGeom>
            <a:solidFill>
              <a:srgbClr val="172C51"/>
            </a:solidFill>
          </p:spPr>
          <p:txBody>
            <a:bodyPr/>
            <a:lstStyle/>
            <a:p>
              <a:endParaRPr lang="en-IN"/>
            </a:p>
          </p:txBody>
        </p:sp>
      </p:grpSp>
      <p:grpSp>
        <p:nvGrpSpPr>
          <p:cNvPr id="15" name="Group 15"/>
          <p:cNvGrpSpPr/>
          <p:nvPr/>
        </p:nvGrpSpPr>
        <p:grpSpPr>
          <a:xfrm>
            <a:off x="10279061" y="4357120"/>
            <a:ext cx="866156" cy="397172"/>
            <a:chOff x="0" y="0"/>
            <a:chExt cx="1154875" cy="529563"/>
          </a:xfrm>
        </p:grpSpPr>
        <p:sp>
          <p:nvSpPr>
            <p:cNvPr id="16" name="Freeform 16"/>
            <p:cNvSpPr/>
            <p:nvPr/>
          </p:nvSpPr>
          <p:spPr>
            <a:xfrm>
              <a:off x="10541" y="10541"/>
              <a:ext cx="1133729" cy="508381"/>
            </a:xfrm>
            <a:custGeom>
              <a:avLst/>
              <a:gdLst/>
              <a:ahLst/>
              <a:cxnLst/>
              <a:rect l="l" t="t" r="r" b="b"/>
              <a:pathLst>
                <a:path w="1133729" h="508381">
                  <a:moveTo>
                    <a:pt x="0" y="127127"/>
                  </a:moveTo>
                  <a:lnTo>
                    <a:pt x="873760" y="127127"/>
                  </a:lnTo>
                  <a:lnTo>
                    <a:pt x="873760" y="0"/>
                  </a:lnTo>
                  <a:lnTo>
                    <a:pt x="1133729" y="254254"/>
                  </a:lnTo>
                  <a:lnTo>
                    <a:pt x="873760" y="508381"/>
                  </a:lnTo>
                  <a:lnTo>
                    <a:pt x="873760" y="381381"/>
                  </a:lnTo>
                  <a:lnTo>
                    <a:pt x="0" y="381381"/>
                  </a:lnTo>
                  <a:close/>
                </a:path>
              </a:pathLst>
            </a:custGeom>
            <a:solidFill>
              <a:srgbClr val="4472C4"/>
            </a:solidFill>
          </p:spPr>
          <p:txBody>
            <a:bodyPr/>
            <a:lstStyle/>
            <a:p>
              <a:endParaRPr lang="en-IN"/>
            </a:p>
          </p:txBody>
        </p:sp>
        <p:sp>
          <p:nvSpPr>
            <p:cNvPr id="17" name="Freeform 17"/>
            <p:cNvSpPr/>
            <p:nvPr/>
          </p:nvSpPr>
          <p:spPr>
            <a:xfrm>
              <a:off x="0" y="-889"/>
              <a:ext cx="1154811" cy="531241"/>
            </a:xfrm>
            <a:custGeom>
              <a:avLst/>
              <a:gdLst/>
              <a:ahLst/>
              <a:cxnLst/>
              <a:rect l="l" t="t" r="r" b="b"/>
              <a:pathLst>
                <a:path w="1154811" h="531241">
                  <a:moveTo>
                    <a:pt x="10541" y="128016"/>
                  </a:moveTo>
                  <a:lnTo>
                    <a:pt x="884301" y="128016"/>
                  </a:lnTo>
                  <a:lnTo>
                    <a:pt x="884301" y="138557"/>
                  </a:lnTo>
                  <a:lnTo>
                    <a:pt x="873760" y="138557"/>
                  </a:lnTo>
                  <a:lnTo>
                    <a:pt x="873760" y="11430"/>
                  </a:lnTo>
                  <a:cubicBezTo>
                    <a:pt x="873760" y="7112"/>
                    <a:pt x="876300" y="3302"/>
                    <a:pt x="880237" y="1651"/>
                  </a:cubicBezTo>
                  <a:cubicBezTo>
                    <a:pt x="884174" y="0"/>
                    <a:pt x="888746" y="889"/>
                    <a:pt x="891794" y="3810"/>
                  </a:cubicBezTo>
                  <a:lnTo>
                    <a:pt x="1151636" y="258064"/>
                  </a:lnTo>
                  <a:cubicBezTo>
                    <a:pt x="1153668" y="260096"/>
                    <a:pt x="1154811" y="262763"/>
                    <a:pt x="1154811" y="265684"/>
                  </a:cubicBezTo>
                  <a:cubicBezTo>
                    <a:pt x="1154811" y="268605"/>
                    <a:pt x="1153668" y="271272"/>
                    <a:pt x="1151636" y="273304"/>
                  </a:cubicBezTo>
                  <a:lnTo>
                    <a:pt x="891794" y="527431"/>
                  </a:lnTo>
                  <a:cubicBezTo>
                    <a:pt x="888746" y="530352"/>
                    <a:pt x="884174" y="531241"/>
                    <a:pt x="880237" y="529590"/>
                  </a:cubicBezTo>
                  <a:cubicBezTo>
                    <a:pt x="876300" y="527939"/>
                    <a:pt x="873760" y="524129"/>
                    <a:pt x="873760" y="519811"/>
                  </a:cubicBezTo>
                  <a:lnTo>
                    <a:pt x="873760" y="392811"/>
                  </a:lnTo>
                  <a:lnTo>
                    <a:pt x="884301" y="392811"/>
                  </a:lnTo>
                  <a:lnTo>
                    <a:pt x="884301" y="403352"/>
                  </a:lnTo>
                  <a:lnTo>
                    <a:pt x="10541" y="403352"/>
                  </a:lnTo>
                  <a:cubicBezTo>
                    <a:pt x="4699" y="403352"/>
                    <a:pt x="0" y="398653"/>
                    <a:pt x="0" y="392811"/>
                  </a:cubicBezTo>
                  <a:lnTo>
                    <a:pt x="0" y="138557"/>
                  </a:lnTo>
                  <a:cubicBezTo>
                    <a:pt x="0" y="132715"/>
                    <a:pt x="4699" y="128016"/>
                    <a:pt x="10541" y="128016"/>
                  </a:cubicBezTo>
                  <a:moveTo>
                    <a:pt x="10541" y="149225"/>
                  </a:moveTo>
                  <a:lnTo>
                    <a:pt x="10541" y="138684"/>
                  </a:lnTo>
                  <a:lnTo>
                    <a:pt x="21082" y="138684"/>
                  </a:lnTo>
                  <a:lnTo>
                    <a:pt x="21082" y="392811"/>
                  </a:lnTo>
                  <a:lnTo>
                    <a:pt x="10541" y="392811"/>
                  </a:lnTo>
                  <a:lnTo>
                    <a:pt x="10541" y="382270"/>
                  </a:lnTo>
                  <a:lnTo>
                    <a:pt x="884301" y="382270"/>
                  </a:lnTo>
                  <a:cubicBezTo>
                    <a:pt x="890143" y="382270"/>
                    <a:pt x="894842" y="386969"/>
                    <a:pt x="894842" y="392811"/>
                  </a:cubicBezTo>
                  <a:lnTo>
                    <a:pt x="894842" y="519811"/>
                  </a:lnTo>
                  <a:lnTo>
                    <a:pt x="884301" y="519811"/>
                  </a:lnTo>
                  <a:lnTo>
                    <a:pt x="876935" y="512191"/>
                  </a:lnTo>
                  <a:lnTo>
                    <a:pt x="1136904" y="258064"/>
                  </a:lnTo>
                  <a:lnTo>
                    <a:pt x="1144270" y="265684"/>
                  </a:lnTo>
                  <a:lnTo>
                    <a:pt x="1136904" y="273304"/>
                  </a:lnTo>
                  <a:lnTo>
                    <a:pt x="876935" y="19050"/>
                  </a:lnTo>
                  <a:lnTo>
                    <a:pt x="884301" y="11430"/>
                  </a:lnTo>
                  <a:lnTo>
                    <a:pt x="894842" y="11430"/>
                  </a:lnTo>
                  <a:lnTo>
                    <a:pt x="894842" y="138557"/>
                  </a:lnTo>
                  <a:cubicBezTo>
                    <a:pt x="894842" y="144399"/>
                    <a:pt x="890143" y="149098"/>
                    <a:pt x="884301" y="149098"/>
                  </a:cubicBezTo>
                  <a:lnTo>
                    <a:pt x="10541" y="149098"/>
                  </a:lnTo>
                  <a:close/>
                </a:path>
              </a:pathLst>
            </a:custGeom>
            <a:solidFill>
              <a:srgbClr val="172C51"/>
            </a:solidFill>
          </p:spPr>
          <p:txBody>
            <a:bodyPr/>
            <a:lstStyle/>
            <a:p>
              <a:endParaRPr lang="en-IN"/>
            </a:p>
          </p:txBody>
        </p:sp>
      </p:grpSp>
      <p:grpSp>
        <p:nvGrpSpPr>
          <p:cNvPr id="18" name="Group 18"/>
          <p:cNvGrpSpPr/>
          <p:nvPr/>
        </p:nvGrpSpPr>
        <p:grpSpPr>
          <a:xfrm>
            <a:off x="10258154" y="5344054"/>
            <a:ext cx="866156" cy="397173"/>
            <a:chOff x="0" y="0"/>
            <a:chExt cx="1154875" cy="529563"/>
          </a:xfrm>
        </p:grpSpPr>
        <p:sp>
          <p:nvSpPr>
            <p:cNvPr id="19" name="Freeform 19"/>
            <p:cNvSpPr/>
            <p:nvPr/>
          </p:nvSpPr>
          <p:spPr>
            <a:xfrm>
              <a:off x="10541" y="10541"/>
              <a:ext cx="1133729" cy="508381"/>
            </a:xfrm>
            <a:custGeom>
              <a:avLst/>
              <a:gdLst/>
              <a:ahLst/>
              <a:cxnLst/>
              <a:rect l="l" t="t" r="r" b="b"/>
              <a:pathLst>
                <a:path w="1133729" h="508381">
                  <a:moveTo>
                    <a:pt x="0" y="127127"/>
                  </a:moveTo>
                  <a:lnTo>
                    <a:pt x="873760" y="127127"/>
                  </a:lnTo>
                  <a:lnTo>
                    <a:pt x="873760" y="0"/>
                  </a:lnTo>
                  <a:lnTo>
                    <a:pt x="1133729" y="254254"/>
                  </a:lnTo>
                  <a:lnTo>
                    <a:pt x="873760" y="508381"/>
                  </a:lnTo>
                  <a:lnTo>
                    <a:pt x="873760" y="381381"/>
                  </a:lnTo>
                  <a:lnTo>
                    <a:pt x="0" y="381381"/>
                  </a:lnTo>
                  <a:close/>
                </a:path>
              </a:pathLst>
            </a:custGeom>
            <a:solidFill>
              <a:srgbClr val="4472C4"/>
            </a:solidFill>
          </p:spPr>
          <p:txBody>
            <a:bodyPr/>
            <a:lstStyle/>
            <a:p>
              <a:endParaRPr lang="en-IN"/>
            </a:p>
          </p:txBody>
        </p:sp>
        <p:sp>
          <p:nvSpPr>
            <p:cNvPr id="20" name="Freeform 20"/>
            <p:cNvSpPr/>
            <p:nvPr/>
          </p:nvSpPr>
          <p:spPr>
            <a:xfrm>
              <a:off x="0" y="-889"/>
              <a:ext cx="1154811" cy="531241"/>
            </a:xfrm>
            <a:custGeom>
              <a:avLst/>
              <a:gdLst/>
              <a:ahLst/>
              <a:cxnLst/>
              <a:rect l="l" t="t" r="r" b="b"/>
              <a:pathLst>
                <a:path w="1154811" h="531241">
                  <a:moveTo>
                    <a:pt x="10541" y="128016"/>
                  </a:moveTo>
                  <a:lnTo>
                    <a:pt x="884301" y="128016"/>
                  </a:lnTo>
                  <a:lnTo>
                    <a:pt x="884301" y="138557"/>
                  </a:lnTo>
                  <a:lnTo>
                    <a:pt x="873760" y="138557"/>
                  </a:lnTo>
                  <a:lnTo>
                    <a:pt x="873760" y="11430"/>
                  </a:lnTo>
                  <a:cubicBezTo>
                    <a:pt x="873760" y="7112"/>
                    <a:pt x="876300" y="3302"/>
                    <a:pt x="880237" y="1651"/>
                  </a:cubicBezTo>
                  <a:cubicBezTo>
                    <a:pt x="884174" y="0"/>
                    <a:pt x="888746" y="889"/>
                    <a:pt x="891794" y="3810"/>
                  </a:cubicBezTo>
                  <a:lnTo>
                    <a:pt x="1151636" y="258064"/>
                  </a:lnTo>
                  <a:cubicBezTo>
                    <a:pt x="1153668" y="260096"/>
                    <a:pt x="1154811" y="262763"/>
                    <a:pt x="1154811" y="265684"/>
                  </a:cubicBezTo>
                  <a:cubicBezTo>
                    <a:pt x="1154811" y="268605"/>
                    <a:pt x="1153668" y="271272"/>
                    <a:pt x="1151636" y="273304"/>
                  </a:cubicBezTo>
                  <a:lnTo>
                    <a:pt x="891794" y="527431"/>
                  </a:lnTo>
                  <a:cubicBezTo>
                    <a:pt x="888746" y="530352"/>
                    <a:pt x="884174" y="531241"/>
                    <a:pt x="880237" y="529590"/>
                  </a:cubicBezTo>
                  <a:cubicBezTo>
                    <a:pt x="876300" y="527939"/>
                    <a:pt x="873760" y="524129"/>
                    <a:pt x="873760" y="519811"/>
                  </a:cubicBezTo>
                  <a:lnTo>
                    <a:pt x="873760" y="392811"/>
                  </a:lnTo>
                  <a:lnTo>
                    <a:pt x="884301" y="392811"/>
                  </a:lnTo>
                  <a:lnTo>
                    <a:pt x="884301" y="403352"/>
                  </a:lnTo>
                  <a:lnTo>
                    <a:pt x="10541" y="403352"/>
                  </a:lnTo>
                  <a:cubicBezTo>
                    <a:pt x="4699" y="403352"/>
                    <a:pt x="0" y="398653"/>
                    <a:pt x="0" y="392811"/>
                  </a:cubicBezTo>
                  <a:lnTo>
                    <a:pt x="0" y="138557"/>
                  </a:lnTo>
                  <a:cubicBezTo>
                    <a:pt x="0" y="132715"/>
                    <a:pt x="4699" y="128016"/>
                    <a:pt x="10541" y="128016"/>
                  </a:cubicBezTo>
                  <a:moveTo>
                    <a:pt x="10541" y="149225"/>
                  </a:moveTo>
                  <a:lnTo>
                    <a:pt x="10541" y="138684"/>
                  </a:lnTo>
                  <a:lnTo>
                    <a:pt x="21082" y="138684"/>
                  </a:lnTo>
                  <a:lnTo>
                    <a:pt x="21082" y="392811"/>
                  </a:lnTo>
                  <a:lnTo>
                    <a:pt x="10541" y="392811"/>
                  </a:lnTo>
                  <a:lnTo>
                    <a:pt x="10541" y="382270"/>
                  </a:lnTo>
                  <a:lnTo>
                    <a:pt x="884301" y="382270"/>
                  </a:lnTo>
                  <a:cubicBezTo>
                    <a:pt x="890143" y="382270"/>
                    <a:pt x="894842" y="386969"/>
                    <a:pt x="894842" y="392811"/>
                  </a:cubicBezTo>
                  <a:lnTo>
                    <a:pt x="894842" y="519811"/>
                  </a:lnTo>
                  <a:lnTo>
                    <a:pt x="884301" y="519811"/>
                  </a:lnTo>
                  <a:lnTo>
                    <a:pt x="876935" y="512191"/>
                  </a:lnTo>
                  <a:lnTo>
                    <a:pt x="1136904" y="258064"/>
                  </a:lnTo>
                  <a:lnTo>
                    <a:pt x="1144270" y="265684"/>
                  </a:lnTo>
                  <a:lnTo>
                    <a:pt x="1136904" y="273304"/>
                  </a:lnTo>
                  <a:lnTo>
                    <a:pt x="876935" y="19050"/>
                  </a:lnTo>
                  <a:lnTo>
                    <a:pt x="884301" y="11430"/>
                  </a:lnTo>
                  <a:lnTo>
                    <a:pt x="894842" y="11430"/>
                  </a:lnTo>
                  <a:lnTo>
                    <a:pt x="894842" y="138557"/>
                  </a:lnTo>
                  <a:cubicBezTo>
                    <a:pt x="894842" y="144399"/>
                    <a:pt x="890143" y="149098"/>
                    <a:pt x="884301" y="149098"/>
                  </a:cubicBezTo>
                  <a:lnTo>
                    <a:pt x="10541" y="149098"/>
                  </a:lnTo>
                  <a:close/>
                </a:path>
              </a:pathLst>
            </a:custGeom>
            <a:solidFill>
              <a:srgbClr val="172C51"/>
            </a:solidFill>
          </p:spPr>
          <p:txBody>
            <a:bodyPr/>
            <a:lstStyle/>
            <a:p>
              <a:endParaRPr lang="en-IN"/>
            </a:p>
          </p:txBody>
        </p:sp>
      </p:grpSp>
      <p:grpSp>
        <p:nvGrpSpPr>
          <p:cNvPr id="21" name="Group 21"/>
          <p:cNvGrpSpPr/>
          <p:nvPr/>
        </p:nvGrpSpPr>
        <p:grpSpPr>
          <a:xfrm>
            <a:off x="10279060" y="6294701"/>
            <a:ext cx="866156" cy="397173"/>
            <a:chOff x="0" y="0"/>
            <a:chExt cx="1154875" cy="529563"/>
          </a:xfrm>
        </p:grpSpPr>
        <p:sp>
          <p:nvSpPr>
            <p:cNvPr id="22" name="Freeform 22"/>
            <p:cNvSpPr/>
            <p:nvPr/>
          </p:nvSpPr>
          <p:spPr>
            <a:xfrm>
              <a:off x="10541" y="10541"/>
              <a:ext cx="1133729" cy="508381"/>
            </a:xfrm>
            <a:custGeom>
              <a:avLst/>
              <a:gdLst/>
              <a:ahLst/>
              <a:cxnLst/>
              <a:rect l="l" t="t" r="r" b="b"/>
              <a:pathLst>
                <a:path w="1133729" h="508381">
                  <a:moveTo>
                    <a:pt x="0" y="127127"/>
                  </a:moveTo>
                  <a:lnTo>
                    <a:pt x="873760" y="127127"/>
                  </a:lnTo>
                  <a:lnTo>
                    <a:pt x="873760" y="0"/>
                  </a:lnTo>
                  <a:lnTo>
                    <a:pt x="1133729" y="254254"/>
                  </a:lnTo>
                  <a:lnTo>
                    <a:pt x="873760" y="508381"/>
                  </a:lnTo>
                  <a:lnTo>
                    <a:pt x="873760" y="381381"/>
                  </a:lnTo>
                  <a:lnTo>
                    <a:pt x="0" y="381381"/>
                  </a:lnTo>
                  <a:close/>
                </a:path>
              </a:pathLst>
            </a:custGeom>
            <a:solidFill>
              <a:srgbClr val="4472C4"/>
            </a:solidFill>
          </p:spPr>
          <p:txBody>
            <a:bodyPr/>
            <a:lstStyle/>
            <a:p>
              <a:endParaRPr lang="en-IN"/>
            </a:p>
          </p:txBody>
        </p:sp>
        <p:sp>
          <p:nvSpPr>
            <p:cNvPr id="23" name="Freeform 23"/>
            <p:cNvSpPr/>
            <p:nvPr/>
          </p:nvSpPr>
          <p:spPr>
            <a:xfrm>
              <a:off x="0" y="-889"/>
              <a:ext cx="1154811" cy="531241"/>
            </a:xfrm>
            <a:custGeom>
              <a:avLst/>
              <a:gdLst/>
              <a:ahLst/>
              <a:cxnLst/>
              <a:rect l="l" t="t" r="r" b="b"/>
              <a:pathLst>
                <a:path w="1154811" h="531241">
                  <a:moveTo>
                    <a:pt x="10541" y="128016"/>
                  </a:moveTo>
                  <a:lnTo>
                    <a:pt x="884301" y="128016"/>
                  </a:lnTo>
                  <a:lnTo>
                    <a:pt x="884301" y="138557"/>
                  </a:lnTo>
                  <a:lnTo>
                    <a:pt x="873760" y="138557"/>
                  </a:lnTo>
                  <a:lnTo>
                    <a:pt x="873760" y="11430"/>
                  </a:lnTo>
                  <a:cubicBezTo>
                    <a:pt x="873760" y="7112"/>
                    <a:pt x="876300" y="3302"/>
                    <a:pt x="880237" y="1651"/>
                  </a:cubicBezTo>
                  <a:cubicBezTo>
                    <a:pt x="884174" y="0"/>
                    <a:pt x="888746" y="889"/>
                    <a:pt x="891794" y="3810"/>
                  </a:cubicBezTo>
                  <a:lnTo>
                    <a:pt x="1151636" y="258064"/>
                  </a:lnTo>
                  <a:cubicBezTo>
                    <a:pt x="1153668" y="260096"/>
                    <a:pt x="1154811" y="262763"/>
                    <a:pt x="1154811" y="265684"/>
                  </a:cubicBezTo>
                  <a:cubicBezTo>
                    <a:pt x="1154811" y="268605"/>
                    <a:pt x="1153668" y="271272"/>
                    <a:pt x="1151636" y="273304"/>
                  </a:cubicBezTo>
                  <a:lnTo>
                    <a:pt x="891794" y="527431"/>
                  </a:lnTo>
                  <a:cubicBezTo>
                    <a:pt x="888746" y="530352"/>
                    <a:pt x="884174" y="531241"/>
                    <a:pt x="880237" y="529590"/>
                  </a:cubicBezTo>
                  <a:cubicBezTo>
                    <a:pt x="876300" y="527939"/>
                    <a:pt x="873760" y="524129"/>
                    <a:pt x="873760" y="519811"/>
                  </a:cubicBezTo>
                  <a:lnTo>
                    <a:pt x="873760" y="392811"/>
                  </a:lnTo>
                  <a:lnTo>
                    <a:pt x="884301" y="392811"/>
                  </a:lnTo>
                  <a:lnTo>
                    <a:pt x="884301" y="403352"/>
                  </a:lnTo>
                  <a:lnTo>
                    <a:pt x="10541" y="403352"/>
                  </a:lnTo>
                  <a:cubicBezTo>
                    <a:pt x="4699" y="403352"/>
                    <a:pt x="0" y="398653"/>
                    <a:pt x="0" y="392811"/>
                  </a:cubicBezTo>
                  <a:lnTo>
                    <a:pt x="0" y="138557"/>
                  </a:lnTo>
                  <a:cubicBezTo>
                    <a:pt x="0" y="132715"/>
                    <a:pt x="4699" y="128016"/>
                    <a:pt x="10541" y="128016"/>
                  </a:cubicBezTo>
                  <a:moveTo>
                    <a:pt x="10541" y="149225"/>
                  </a:moveTo>
                  <a:lnTo>
                    <a:pt x="10541" y="138684"/>
                  </a:lnTo>
                  <a:lnTo>
                    <a:pt x="21082" y="138684"/>
                  </a:lnTo>
                  <a:lnTo>
                    <a:pt x="21082" y="392811"/>
                  </a:lnTo>
                  <a:lnTo>
                    <a:pt x="10541" y="392811"/>
                  </a:lnTo>
                  <a:lnTo>
                    <a:pt x="10541" y="382270"/>
                  </a:lnTo>
                  <a:lnTo>
                    <a:pt x="884301" y="382270"/>
                  </a:lnTo>
                  <a:cubicBezTo>
                    <a:pt x="890143" y="382270"/>
                    <a:pt x="894842" y="386969"/>
                    <a:pt x="894842" y="392811"/>
                  </a:cubicBezTo>
                  <a:lnTo>
                    <a:pt x="894842" y="519811"/>
                  </a:lnTo>
                  <a:lnTo>
                    <a:pt x="884301" y="519811"/>
                  </a:lnTo>
                  <a:lnTo>
                    <a:pt x="876935" y="512191"/>
                  </a:lnTo>
                  <a:lnTo>
                    <a:pt x="1136904" y="258064"/>
                  </a:lnTo>
                  <a:lnTo>
                    <a:pt x="1144270" y="265684"/>
                  </a:lnTo>
                  <a:lnTo>
                    <a:pt x="1136904" y="273304"/>
                  </a:lnTo>
                  <a:lnTo>
                    <a:pt x="876935" y="19050"/>
                  </a:lnTo>
                  <a:lnTo>
                    <a:pt x="884301" y="11430"/>
                  </a:lnTo>
                  <a:lnTo>
                    <a:pt x="894842" y="11430"/>
                  </a:lnTo>
                  <a:lnTo>
                    <a:pt x="894842" y="138557"/>
                  </a:lnTo>
                  <a:cubicBezTo>
                    <a:pt x="894842" y="144399"/>
                    <a:pt x="890143" y="149098"/>
                    <a:pt x="884301" y="149098"/>
                  </a:cubicBezTo>
                  <a:lnTo>
                    <a:pt x="10541" y="149098"/>
                  </a:lnTo>
                  <a:close/>
                </a:path>
              </a:pathLst>
            </a:custGeom>
            <a:solidFill>
              <a:srgbClr val="172C51"/>
            </a:solidFill>
          </p:spPr>
          <p:txBody>
            <a:bodyPr/>
            <a:lstStyle/>
            <a:p>
              <a:endParaRPr lang="en-IN"/>
            </a:p>
          </p:txBody>
        </p:sp>
      </p:grpSp>
      <p:grpSp>
        <p:nvGrpSpPr>
          <p:cNvPr id="24" name="Group 24"/>
          <p:cNvGrpSpPr/>
          <p:nvPr/>
        </p:nvGrpSpPr>
        <p:grpSpPr>
          <a:xfrm>
            <a:off x="10286026" y="7245349"/>
            <a:ext cx="866156" cy="397173"/>
            <a:chOff x="0" y="0"/>
            <a:chExt cx="1154875" cy="529563"/>
          </a:xfrm>
        </p:grpSpPr>
        <p:sp>
          <p:nvSpPr>
            <p:cNvPr id="25" name="Freeform 25"/>
            <p:cNvSpPr/>
            <p:nvPr/>
          </p:nvSpPr>
          <p:spPr>
            <a:xfrm>
              <a:off x="10541" y="10541"/>
              <a:ext cx="1133729" cy="508381"/>
            </a:xfrm>
            <a:custGeom>
              <a:avLst/>
              <a:gdLst/>
              <a:ahLst/>
              <a:cxnLst/>
              <a:rect l="l" t="t" r="r" b="b"/>
              <a:pathLst>
                <a:path w="1133729" h="508381">
                  <a:moveTo>
                    <a:pt x="0" y="127127"/>
                  </a:moveTo>
                  <a:lnTo>
                    <a:pt x="873760" y="127127"/>
                  </a:lnTo>
                  <a:lnTo>
                    <a:pt x="873760" y="0"/>
                  </a:lnTo>
                  <a:lnTo>
                    <a:pt x="1133729" y="254254"/>
                  </a:lnTo>
                  <a:lnTo>
                    <a:pt x="873760" y="508381"/>
                  </a:lnTo>
                  <a:lnTo>
                    <a:pt x="873760" y="381381"/>
                  </a:lnTo>
                  <a:lnTo>
                    <a:pt x="0" y="381381"/>
                  </a:lnTo>
                  <a:close/>
                </a:path>
              </a:pathLst>
            </a:custGeom>
            <a:solidFill>
              <a:srgbClr val="4472C4"/>
            </a:solidFill>
          </p:spPr>
          <p:txBody>
            <a:bodyPr/>
            <a:lstStyle/>
            <a:p>
              <a:endParaRPr lang="en-IN"/>
            </a:p>
          </p:txBody>
        </p:sp>
        <p:sp>
          <p:nvSpPr>
            <p:cNvPr id="26" name="Freeform 26"/>
            <p:cNvSpPr/>
            <p:nvPr/>
          </p:nvSpPr>
          <p:spPr>
            <a:xfrm>
              <a:off x="0" y="-889"/>
              <a:ext cx="1154811" cy="531241"/>
            </a:xfrm>
            <a:custGeom>
              <a:avLst/>
              <a:gdLst/>
              <a:ahLst/>
              <a:cxnLst/>
              <a:rect l="l" t="t" r="r" b="b"/>
              <a:pathLst>
                <a:path w="1154811" h="531241">
                  <a:moveTo>
                    <a:pt x="10541" y="128016"/>
                  </a:moveTo>
                  <a:lnTo>
                    <a:pt x="884301" y="128016"/>
                  </a:lnTo>
                  <a:lnTo>
                    <a:pt x="884301" y="138557"/>
                  </a:lnTo>
                  <a:lnTo>
                    <a:pt x="873760" y="138557"/>
                  </a:lnTo>
                  <a:lnTo>
                    <a:pt x="873760" y="11430"/>
                  </a:lnTo>
                  <a:cubicBezTo>
                    <a:pt x="873760" y="7112"/>
                    <a:pt x="876300" y="3302"/>
                    <a:pt x="880237" y="1651"/>
                  </a:cubicBezTo>
                  <a:cubicBezTo>
                    <a:pt x="884174" y="0"/>
                    <a:pt x="888746" y="889"/>
                    <a:pt x="891794" y="3810"/>
                  </a:cubicBezTo>
                  <a:lnTo>
                    <a:pt x="1151636" y="258064"/>
                  </a:lnTo>
                  <a:cubicBezTo>
                    <a:pt x="1153668" y="260096"/>
                    <a:pt x="1154811" y="262763"/>
                    <a:pt x="1154811" y="265684"/>
                  </a:cubicBezTo>
                  <a:cubicBezTo>
                    <a:pt x="1154811" y="268605"/>
                    <a:pt x="1153668" y="271272"/>
                    <a:pt x="1151636" y="273304"/>
                  </a:cubicBezTo>
                  <a:lnTo>
                    <a:pt x="891794" y="527431"/>
                  </a:lnTo>
                  <a:cubicBezTo>
                    <a:pt x="888746" y="530352"/>
                    <a:pt x="884174" y="531241"/>
                    <a:pt x="880237" y="529590"/>
                  </a:cubicBezTo>
                  <a:cubicBezTo>
                    <a:pt x="876300" y="527939"/>
                    <a:pt x="873760" y="524129"/>
                    <a:pt x="873760" y="519811"/>
                  </a:cubicBezTo>
                  <a:lnTo>
                    <a:pt x="873760" y="392811"/>
                  </a:lnTo>
                  <a:lnTo>
                    <a:pt x="884301" y="392811"/>
                  </a:lnTo>
                  <a:lnTo>
                    <a:pt x="884301" y="403352"/>
                  </a:lnTo>
                  <a:lnTo>
                    <a:pt x="10541" y="403352"/>
                  </a:lnTo>
                  <a:cubicBezTo>
                    <a:pt x="4699" y="403352"/>
                    <a:pt x="0" y="398653"/>
                    <a:pt x="0" y="392811"/>
                  </a:cubicBezTo>
                  <a:lnTo>
                    <a:pt x="0" y="138557"/>
                  </a:lnTo>
                  <a:cubicBezTo>
                    <a:pt x="0" y="132715"/>
                    <a:pt x="4699" y="128016"/>
                    <a:pt x="10541" y="128016"/>
                  </a:cubicBezTo>
                  <a:moveTo>
                    <a:pt x="10541" y="149225"/>
                  </a:moveTo>
                  <a:lnTo>
                    <a:pt x="10541" y="138684"/>
                  </a:lnTo>
                  <a:lnTo>
                    <a:pt x="21082" y="138684"/>
                  </a:lnTo>
                  <a:lnTo>
                    <a:pt x="21082" y="392811"/>
                  </a:lnTo>
                  <a:lnTo>
                    <a:pt x="10541" y="392811"/>
                  </a:lnTo>
                  <a:lnTo>
                    <a:pt x="10541" y="382270"/>
                  </a:lnTo>
                  <a:lnTo>
                    <a:pt x="884301" y="382270"/>
                  </a:lnTo>
                  <a:cubicBezTo>
                    <a:pt x="890143" y="382270"/>
                    <a:pt x="894842" y="386969"/>
                    <a:pt x="894842" y="392811"/>
                  </a:cubicBezTo>
                  <a:lnTo>
                    <a:pt x="894842" y="519811"/>
                  </a:lnTo>
                  <a:lnTo>
                    <a:pt x="884301" y="519811"/>
                  </a:lnTo>
                  <a:lnTo>
                    <a:pt x="876935" y="512191"/>
                  </a:lnTo>
                  <a:lnTo>
                    <a:pt x="1136904" y="258064"/>
                  </a:lnTo>
                  <a:lnTo>
                    <a:pt x="1144270" y="265684"/>
                  </a:lnTo>
                  <a:lnTo>
                    <a:pt x="1136904" y="273304"/>
                  </a:lnTo>
                  <a:lnTo>
                    <a:pt x="876935" y="19050"/>
                  </a:lnTo>
                  <a:lnTo>
                    <a:pt x="884301" y="11430"/>
                  </a:lnTo>
                  <a:lnTo>
                    <a:pt x="894842" y="11430"/>
                  </a:lnTo>
                  <a:lnTo>
                    <a:pt x="894842" y="138557"/>
                  </a:lnTo>
                  <a:cubicBezTo>
                    <a:pt x="894842" y="144399"/>
                    <a:pt x="890143" y="149098"/>
                    <a:pt x="884301" y="149098"/>
                  </a:cubicBezTo>
                  <a:lnTo>
                    <a:pt x="10541" y="149098"/>
                  </a:lnTo>
                  <a:close/>
                </a:path>
              </a:pathLst>
            </a:custGeom>
            <a:solidFill>
              <a:srgbClr val="172C51"/>
            </a:solidFill>
          </p:spPr>
          <p:txBody>
            <a:bodyPr/>
            <a:lstStyle/>
            <a:p>
              <a:endParaRPr lang="en-IN"/>
            </a:p>
          </p:txBody>
        </p:sp>
      </p:grpSp>
      <p:grpSp>
        <p:nvGrpSpPr>
          <p:cNvPr id="27" name="Group 27"/>
          <p:cNvGrpSpPr/>
          <p:nvPr/>
        </p:nvGrpSpPr>
        <p:grpSpPr>
          <a:xfrm>
            <a:off x="10286026" y="8000730"/>
            <a:ext cx="866156" cy="397173"/>
            <a:chOff x="0" y="0"/>
            <a:chExt cx="1154875" cy="529563"/>
          </a:xfrm>
        </p:grpSpPr>
        <p:sp>
          <p:nvSpPr>
            <p:cNvPr id="28" name="Freeform 28"/>
            <p:cNvSpPr/>
            <p:nvPr/>
          </p:nvSpPr>
          <p:spPr>
            <a:xfrm>
              <a:off x="10541" y="10541"/>
              <a:ext cx="1133729" cy="508381"/>
            </a:xfrm>
            <a:custGeom>
              <a:avLst/>
              <a:gdLst/>
              <a:ahLst/>
              <a:cxnLst/>
              <a:rect l="l" t="t" r="r" b="b"/>
              <a:pathLst>
                <a:path w="1133729" h="508381">
                  <a:moveTo>
                    <a:pt x="0" y="127127"/>
                  </a:moveTo>
                  <a:lnTo>
                    <a:pt x="873760" y="127127"/>
                  </a:lnTo>
                  <a:lnTo>
                    <a:pt x="873760" y="0"/>
                  </a:lnTo>
                  <a:lnTo>
                    <a:pt x="1133729" y="254254"/>
                  </a:lnTo>
                  <a:lnTo>
                    <a:pt x="873760" y="508381"/>
                  </a:lnTo>
                  <a:lnTo>
                    <a:pt x="873760" y="381381"/>
                  </a:lnTo>
                  <a:lnTo>
                    <a:pt x="0" y="381381"/>
                  </a:lnTo>
                  <a:close/>
                </a:path>
              </a:pathLst>
            </a:custGeom>
            <a:solidFill>
              <a:srgbClr val="4472C4"/>
            </a:solidFill>
          </p:spPr>
          <p:txBody>
            <a:bodyPr/>
            <a:lstStyle/>
            <a:p>
              <a:endParaRPr lang="en-IN"/>
            </a:p>
          </p:txBody>
        </p:sp>
        <p:sp>
          <p:nvSpPr>
            <p:cNvPr id="29" name="Freeform 29"/>
            <p:cNvSpPr/>
            <p:nvPr/>
          </p:nvSpPr>
          <p:spPr>
            <a:xfrm>
              <a:off x="0" y="-889"/>
              <a:ext cx="1154811" cy="531241"/>
            </a:xfrm>
            <a:custGeom>
              <a:avLst/>
              <a:gdLst/>
              <a:ahLst/>
              <a:cxnLst/>
              <a:rect l="l" t="t" r="r" b="b"/>
              <a:pathLst>
                <a:path w="1154811" h="531241">
                  <a:moveTo>
                    <a:pt x="10541" y="128016"/>
                  </a:moveTo>
                  <a:lnTo>
                    <a:pt x="884301" y="128016"/>
                  </a:lnTo>
                  <a:lnTo>
                    <a:pt x="884301" y="138557"/>
                  </a:lnTo>
                  <a:lnTo>
                    <a:pt x="873760" y="138557"/>
                  </a:lnTo>
                  <a:lnTo>
                    <a:pt x="873760" y="11430"/>
                  </a:lnTo>
                  <a:cubicBezTo>
                    <a:pt x="873760" y="7112"/>
                    <a:pt x="876300" y="3302"/>
                    <a:pt x="880237" y="1651"/>
                  </a:cubicBezTo>
                  <a:cubicBezTo>
                    <a:pt x="884174" y="0"/>
                    <a:pt x="888746" y="889"/>
                    <a:pt x="891794" y="3810"/>
                  </a:cubicBezTo>
                  <a:lnTo>
                    <a:pt x="1151636" y="258064"/>
                  </a:lnTo>
                  <a:cubicBezTo>
                    <a:pt x="1153668" y="260096"/>
                    <a:pt x="1154811" y="262763"/>
                    <a:pt x="1154811" y="265684"/>
                  </a:cubicBezTo>
                  <a:cubicBezTo>
                    <a:pt x="1154811" y="268605"/>
                    <a:pt x="1153668" y="271272"/>
                    <a:pt x="1151636" y="273304"/>
                  </a:cubicBezTo>
                  <a:lnTo>
                    <a:pt x="891794" y="527431"/>
                  </a:lnTo>
                  <a:cubicBezTo>
                    <a:pt x="888746" y="530352"/>
                    <a:pt x="884174" y="531241"/>
                    <a:pt x="880237" y="529590"/>
                  </a:cubicBezTo>
                  <a:cubicBezTo>
                    <a:pt x="876300" y="527939"/>
                    <a:pt x="873760" y="524129"/>
                    <a:pt x="873760" y="519811"/>
                  </a:cubicBezTo>
                  <a:lnTo>
                    <a:pt x="873760" y="392811"/>
                  </a:lnTo>
                  <a:lnTo>
                    <a:pt x="884301" y="392811"/>
                  </a:lnTo>
                  <a:lnTo>
                    <a:pt x="884301" y="403352"/>
                  </a:lnTo>
                  <a:lnTo>
                    <a:pt x="10541" y="403352"/>
                  </a:lnTo>
                  <a:cubicBezTo>
                    <a:pt x="4699" y="403352"/>
                    <a:pt x="0" y="398653"/>
                    <a:pt x="0" y="392811"/>
                  </a:cubicBezTo>
                  <a:lnTo>
                    <a:pt x="0" y="138557"/>
                  </a:lnTo>
                  <a:cubicBezTo>
                    <a:pt x="0" y="132715"/>
                    <a:pt x="4699" y="128016"/>
                    <a:pt x="10541" y="128016"/>
                  </a:cubicBezTo>
                  <a:moveTo>
                    <a:pt x="10541" y="149225"/>
                  </a:moveTo>
                  <a:lnTo>
                    <a:pt x="10541" y="138684"/>
                  </a:lnTo>
                  <a:lnTo>
                    <a:pt x="21082" y="138684"/>
                  </a:lnTo>
                  <a:lnTo>
                    <a:pt x="21082" y="392811"/>
                  </a:lnTo>
                  <a:lnTo>
                    <a:pt x="10541" y="392811"/>
                  </a:lnTo>
                  <a:lnTo>
                    <a:pt x="10541" y="382270"/>
                  </a:lnTo>
                  <a:lnTo>
                    <a:pt x="884301" y="382270"/>
                  </a:lnTo>
                  <a:cubicBezTo>
                    <a:pt x="890143" y="382270"/>
                    <a:pt x="894842" y="386969"/>
                    <a:pt x="894842" y="392811"/>
                  </a:cubicBezTo>
                  <a:lnTo>
                    <a:pt x="894842" y="519811"/>
                  </a:lnTo>
                  <a:lnTo>
                    <a:pt x="884301" y="519811"/>
                  </a:lnTo>
                  <a:lnTo>
                    <a:pt x="876935" y="512191"/>
                  </a:lnTo>
                  <a:lnTo>
                    <a:pt x="1136904" y="258064"/>
                  </a:lnTo>
                  <a:lnTo>
                    <a:pt x="1144270" y="265684"/>
                  </a:lnTo>
                  <a:lnTo>
                    <a:pt x="1136904" y="273304"/>
                  </a:lnTo>
                  <a:lnTo>
                    <a:pt x="876935" y="19050"/>
                  </a:lnTo>
                  <a:lnTo>
                    <a:pt x="884301" y="11430"/>
                  </a:lnTo>
                  <a:lnTo>
                    <a:pt x="894842" y="11430"/>
                  </a:lnTo>
                  <a:lnTo>
                    <a:pt x="894842" y="138557"/>
                  </a:lnTo>
                  <a:cubicBezTo>
                    <a:pt x="894842" y="144399"/>
                    <a:pt x="890143" y="149098"/>
                    <a:pt x="884301" y="149098"/>
                  </a:cubicBezTo>
                  <a:lnTo>
                    <a:pt x="10541" y="149098"/>
                  </a:lnTo>
                  <a:close/>
                </a:path>
              </a:pathLst>
            </a:custGeom>
            <a:solidFill>
              <a:srgbClr val="172C51"/>
            </a:solidFill>
          </p:spPr>
          <p:txBody>
            <a:bodyPr/>
            <a:lstStyle/>
            <a:p>
              <a:endParaRPr lang="en-IN"/>
            </a:p>
          </p:txBody>
        </p:sp>
      </p:grpSp>
      <p:sp>
        <p:nvSpPr>
          <p:cNvPr id="30" name="TextBox 30"/>
          <p:cNvSpPr txBox="1"/>
          <p:nvPr/>
        </p:nvSpPr>
        <p:spPr>
          <a:xfrm>
            <a:off x="11521442" y="2356312"/>
            <a:ext cx="2189966" cy="504691"/>
          </a:xfrm>
          <a:prstGeom prst="rect">
            <a:avLst/>
          </a:prstGeom>
        </p:spPr>
        <p:txBody>
          <a:bodyPr lIns="0" tIns="0" rIns="0" bIns="0" rtlCol="0" anchor="t">
            <a:spAutoFit/>
          </a:bodyPr>
          <a:lstStyle/>
          <a:p>
            <a:pPr algn="l">
              <a:lnSpc>
                <a:spcPts val="3600"/>
              </a:lnSpc>
            </a:pPr>
            <a:r>
              <a:rPr lang="en-US" sz="3000" b="1">
                <a:solidFill>
                  <a:srgbClr val="000000"/>
                </a:solidFill>
                <a:latin typeface="Arimo Bold"/>
                <a:ea typeface="Arimo Bold"/>
                <a:cs typeface="Arimo Bold"/>
                <a:sym typeface="Arimo Bold"/>
              </a:rPr>
              <a:t>UI/UX Design</a:t>
            </a:r>
          </a:p>
        </p:txBody>
      </p:sp>
      <p:sp>
        <p:nvSpPr>
          <p:cNvPr id="31" name="TextBox 31"/>
          <p:cNvSpPr txBox="1"/>
          <p:nvPr/>
        </p:nvSpPr>
        <p:spPr>
          <a:xfrm>
            <a:off x="11488166" y="4241052"/>
            <a:ext cx="2183954" cy="504691"/>
          </a:xfrm>
          <a:prstGeom prst="rect">
            <a:avLst/>
          </a:prstGeom>
        </p:spPr>
        <p:txBody>
          <a:bodyPr lIns="0" tIns="0" rIns="0" bIns="0" rtlCol="0" anchor="t">
            <a:spAutoFit/>
          </a:bodyPr>
          <a:lstStyle/>
          <a:p>
            <a:pPr algn="l">
              <a:lnSpc>
                <a:spcPts val="3600"/>
              </a:lnSpc>
            </a:pPr>
            <a:r>
              <a:rPr lang="en-US" sz="3000" b="1">
                <a:solidFill>
                  <a:srgbClr val="000000"/>
                </a:solidFill>
                <a:latin typeface="Arimo Bold"/>
                <a:ea typeface="Arimo Bold"/>
                <a:cs typeface="Arimo Bold"/>
                <a:sym typeface="Arimo Bold"/>
              </a:rPr>
              <a:t>Coding Phase</a:t>
            </a:r>
          </a:p>
        </p:txBody>
      </p:sp>
      <p:sp>
        <p:nvSpPr>
          <p:cNvPr id="32" name="TextBox 32"/>
          <p:cNvSpPr txBox="1"/>
          <p:nvPr/>
        </p:nvSpPr>
        <p:spPr>
          <a:xfrm>
            <a:off x="11521442" y="5258365"/>
            <a:ext cx="2703568" cy="504691"/>
          </a:xfrm>
          <a:prstGeom prst="rect">
            <a:avLst/>
          </a:prstGeom>
        </p:spPr>
        <p:txBody>
          <a:bodyPr lIns="0" tIns="0" rIns="0" bIns="0" rtlCol="0" anchor="t">
            <a:spAutoFit/>
          </a:bodyPr>
          <a:lstStyle/>
          <a:p>
            <a:pPr algn="l">
              <a:lnSpc>
                <a:spcPts val="3600"/>
              </a:lnSpc>
            </a:pPr>
            <a:r>
              <a:rPr lang="en-US" sz="3000" b="1">
                <a:solidFill>
                  <a:srgbClr val="000000"/>
                </a:solidFill>
                <a:latin typeface="Arimo Bold"/>
                <a:ea typeface="Arimo Bold"/>
                <a:cs typeface="Arimo Bold"/>
                <a:sym typeface="Arimo Bold"/>
              </a:rPr>
              <a:t>Database Design</a:t>
            </a:r>
          </a:p>
        </p:txBody>
      </p:sp>
      <p:sp>
        <p:nvSpPr>
          <p:cNvPr id="33" name="TextBox 33"/>
          <p:cNvSpPr txBox="1"/>
          <p:nvPr/>
        </p:nvSpPr>
        <p:spPr>
          <a:xfrm>
            <a:off x="11521442" y="6276671"/>
            <a:ext cx="3260530" cy="504691"/>
          </a:xfrm>
          <a:prstGeom prst="rect">
            <a:avLst/>
          </a:prstGeom>
        </p:spPr>
        <p:txBody>
          <a:bodyPr lIns="0" tIns="0" rIns="0" bIns="0" rtlCol="0" anchor="t">
            <a:spAutoFit/>
          </a:bodyPr>
          <a:lstStyle/>
          <a:p>
            <a:pPr algn="l">
              <a:lnSpc>
                <a:spcPts val="3600"/>
              </a:lnSpc>
            </a:pPr>
            <a:r>
              <a:rPr lang="en-US" sz="3000" b="1">
                <a:solidFill>
                  <a:srgbClr val="000000"/>
                </a:solidFill>
                <a:latin typeface="Arimo Bold"/>
                <a:ea typeface="Arimo Bold"/>
                <a:cs typeface="Arimo Bold"/>
                <a:sym typeface="Arimo Bold"/>
              </a:rPr>
              <a:t>User Authentication</a:t>
            </a:r>
          </a:p>
        </p:txBody>
      </p:sp>
      <p:sp>
        <p:nvSpPr>
          <p:cNvPr id="34" name="TextBox 34"/>
          <p:cNvSpPr txBox="1"/>
          <p:nvPr/>
        </p:nvSpPr>
        <p:spPr>
          <a:xfrm>
            <a:off x="11576905" y="7143458"/>
            <a:ext cx="1164525" cy="504691"/>
          </a:xfrm>
          <a:prstGeom prst="rect">
            <a:avLst/>
          </a:prstGeom>
        </p:spPr>
        <p:txBody>
          <a:bodyPr lIns="0" tIns="0" rIns="0" bIns="0" rtlCol="0" anchor="t">
            <a:spAutoFit/>
          </a:bodyPr>
          <a:lstStyle/>
          <a:p>
            <a:pPr algn="l">
              <a:lnSpc>
                <a:spcPts val="3600"/>
              </a:lnSpc>
            </a:pPr>
            <a:r>
              <a:rPr lang="en-US" sz="3000" b="1">
                <a:solidFill>
                  <a:srgbClr val="000000"/>
                </a:solidFill>
                <a:latin typeface="Arimo Bold"/>
                <a:ea typeface="Arimo Bold"/>
                <a:cs typeface="Arimo Bold"/>
                <a:sym typeface="Arimo Bold"/>
              </a:rPr>
              <a:t>Testing</a:t>
            </a:r>
          </a:p>
        </p:txBody>
      </p:sp>
      <p:sp>
        <p:nvSpPr>
          <p:cNvPr id="35" name="TextBox 35"/>
          <p:cNvSpPr txBox="1"/>
          <p:nvPr/>
        </p:nvSpPr>
        <p:spPr>
          <a:xfrm>
            <a:off x="11608525" y="7984028"/>
            <a:ext cx="2015799" cy="504691"/>
          </a:xfrm>
          <a:prstGeom prst="rect">
            <a:avLst/>
          </a:prstGeom>
        </p:spPr>
        <p:txBody>
          <a:bodyPr lIns="0" tIns="0" rIns="0" bIns="0" rtlCol="0" anchor="t">
            <a:spAutoFit/>
          </a:bodyPr>
          <a:lstStyle/>
          <a:p>
            <a:pPr algn="l">
              <a:lnSpc>
                <a:spcPts val="3600"/>
              </a:lnSpc>
            </a:pPr>
            <a:r>
              <a:rPr lang="en-US" sz="3000" b="1">
                <a:solidFill>
                  <a:srgbClr val="000000"/>
                </a:solidFill>
                <a:latin typeface="Arimo Bold"/>
                <a:ea typeface="Arimo Bold"/>
                <a:cs typeface="Arimo Bold"/>
                <a:sym typeface="Arimo Bold"/>
              </a:rPr>
              <a:t>Deployment</a:t>
            </a:r>
          </a:p>
        </p:txBody>
      </p:sp>
      <p:sp>
        <p:nvSpPr>
          <p:cNvPr id="36" name="TextBox 36"/>
          <p:cNvSpPr txBox="1"/>
          <p:nvPr/>
        </p:nvSpPr>
        <p:spPr>
          <a:xfrm>
            <a:off x="11521442" y="3357330"/>
            <a:ext cx="2622856" cy="495166"/>
          </a:xfrm>
          <a:prstGeom prst="rect">
            <a:avLst/>
          </a:prstGeom>
        </p:spPr>
        <p:txBody>
          <a:bodyPr lIns="0" tIns="0" rIns="0" bIns="0" rtlCol="0" anchor="t">
            <a:spAutoFit/>
          </a:bodyPr>
          <a:lstStyle/>
          <a:p>
            <a:pPr algn="l">
              <a:lnSpc>
                <a:spcPts val="3600"/>
              </a:lnSpc>
            </a:pPr>
            <a:r>
              <a:rPr lang="en-US" sz="3000" b="1" spc="28">
                <a:solidFill>
                  <a:srgbClr val="000000"/>
                </a:solidFill>
                <a:latin typeface="TT Rounds Condensed Bold"/>
                <a:ea typeface="TT Rounds Condensed Bold"/>
                <a:cs typeface="TT Rounds Condensed Bold"/>
                <a:sym typeface="TT Rounds Condensed Bold"/>
              </a:rPr>
              <a:t>Feasibility study</a:t>
            </a:r>
          </a:p>
        </p:txBody>
      </p:sp>
      <p:sp>
        <p:nvSpPr>
          <p:cNvPr id="37" name="Freeform 37"/>
          <p:cNvSpPr/>
          <p:nvPr/>
        </p:nvSpPr>
        <p:spPr>
          <a:xfrm>
            <a:off x="15504206" y="7735744"/>
            <a:ext cx="2689786" cy="2551256"/>
          </a:xfrm>
          <a:custGeom>
            <a:avLst/>
            <a:gdLst/>
            <a:ahLst/>
            <a:cxnLst/>
            <a:rect l="l" t="t" r="r" b="b"/>
            <a:pathLst>
              <a:path w="2689786" h="2551256">
                <a:moveTo>
                  <a:pt x="0" y="0"/>
                </a:moveTo>
                <a:lnTo>
                  <a:pt x="2689786" y="0"/>
                </a:lnTo>
                <a:lnTo>
                  <a:pt x="2689786" y="2551256"/>
                </a:lnTo>
                <a:lnTo>
                  <a:pt x="0" y="2551256"/>
                </a:lnTo>
                <a:lnTo>
                  <a:pt x="0" y="0"/>
                </a:lnTo>
                <a:close/>
              </a:path>
            </a:pathLst>
          </a:custGeom>
          <a:blipFill>
            <a:blip r:embed="rId5"/>
            <a:stretch>
              <a:fillRect/>
            </a:stretch>
          </a:blipFill>
        </p:spPr>
        <p:txBody>
          <a:bodyPr/>
          <a:lstStyle/>
          <a:p>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0" y="0"/>
            <a:ext cx="18288000" cy="3544044"/>
          </a:xfrm>
          <a:custGeom>
            <a:avLst/>
            <a:gdLst/>
            <a:ahLst/>
            <a:cxnLst/>
            <a:rect l="l" t="t" r="r" b="b"/>
            <a:pathLst>
              <a:path w="18288000" h="3544044">
                <a:moveTo>
                  <a:pt x="0" y="0"/>
                </a:moveTo>
                <a:lnTo>
                  <a:pt x="18288000" y="0"/>
                </a:lnTo>
                <a:lnTo>
                  <a:pt x="18288000" y="3544044"/>
                </a:lnTo>
                <a:lnTo>
                  <a:pt x="0" y="3544044"/>
                </a:lnTo>
                <a:lnTo>
                  <a:pt x="0" y="0"/>
                </a:lnTo>
                <a:close/>
              </a:path>
            </a:pathLst>
          </a:custGeom>
          <a:blipFill>
            <a:blip r:embed="rId4"/>
            <a:stretch>
              <a:fillRect l="-10" r="-10"/>
            </a:stretch>
          </a:blipFill>
        </p:spPr>
        <p:txBody>
          <a:bodyPr/>
          <a:lstStyle/>
          <a:p>
            <a:endParaRPr lang="en-IN"/>
          </a:p>
        </p:txBody>
      </p:sp>
      <p:sp>
        <p:nvSpPr>
          <p:cNvPr id="8" name="TextBox 8"/>
          <p:cNvSpPr txBox="1"/>
          <p:nvPr/>
        </p:nvSpPr>
        <p:spPr>
          <a:xfrm>
            <a:off x="992238" y="4719637"/>
            <a:ext cx="10329714" cy="943124"/>
          </a:xfrm>
          <a:prstGeom prst="rect">
            <a:avLst/>
          </a:prstGeom>
        </p:spPr>
        <p:txBody>
          <a:bodyPr lIns="0" tIns="0" rIns="0" bIns="0" rtlCol="0" anchor="t">
            <a:spAutoFit/>
          </a:bodyPr>
          <a:lstStyle/>
          <a:p>
            <a:pPr algn="l">
              <a:lnSpc>
                <a:spcPts val="6937"/>
              </a:lnSpc>
            </a:pPr>
            <a:r>
              <a:rPr lang="en-US" sz="5562" b="1">
                <a:solidFill>
                  <a:srgbClr val="101014"/>
                </a:solidFill>
                <a:latin typeface="Arimo Bold"/>
                <a:ea typeface="Arimo Bold"/>
                <a:cs typeface="Arimo Bold"/>
                <a:sym typeface="Arimo Bold"/>
              </a:rPr>
              <a:t>Expected Outcomes and Impact</a:t>
            </a:r>
          </a:p>
        </p:txBody>
      </p:sp>
      <p:sp>
        <p:nvSpPr>
          <p:cNvPr id="9" name="Freeform 9" descr="preencoded.png"/>
          <p:cNvSpPr/>
          <p:nvPr/>
        </p:nvSpPr>
        <p:spPr>
          <a:xfrm>
            <a:off x="460097" y="6261438"/>
            <a:ext cx="708720" cy="708720"/>
          </a:xfrm>
          <a:custGeom>
            <a:avLst/>
            <a:gdLst/>
            <a:ahLst/>
            <a:cxnLst/>
            <a:rect l="l" t="t" r="r" b="b"/>
            <a:pathLst>
              <a:path w="708720" h="708720">
                <a:moveTo>
                  <a:pt x="0" y="0"/>
                </a:moveTo>
                <a:lnTo>
                  <a:pt x="708719" y="0"/>
                </a:lnTo>
                <a:lnTo>
                  <a:pt x="708719" y="708720"/>
                </a:lnTo>
                <a:lnTo>
                  <a:pt x="0" y="708720"/>
                </a:lnTo>
                <a:lnTo>
                  <a:pt x="0" y="0"/>
                </a:lnTo>
                <a:close/>
              </a:path>
            </a:pathLst>
          </a:custGeom>
          <a:blipFill>
            <a:blip r:embed="rId5"/>
            <a:stretch>
              <a:fillRect/>
            </a:stretch>
          </a:blipFill>
        </p:spPr>
        <p:txBody>
          <a:bodyPr/>
          <a:lstStyle/>
          <a:p>
            <a:endParaRPr lang="en-IN"/>
          </a:p>
        </p:txBody>
      </p:sp>
      <p:sp>
        <p:nvSpPr>
          <p:cNvPr id="10" name="TextBox 10"/>
          <p:cNvSpPr txBox="1"/>
          <p:nvPr/>
        </p:nvSpPr>
        <p:spPr>
          <a:xfrm>
            <a:off x="462555" y="7089724"/>
            <a:ext cx="4423768" cy="2723350"/>
          </a:xfrm>
          <a:prstGeom prst="rect">
            <a:avLst/>
          </a:prstGeom>
        </p:spPr>
        <p:txBody>
          <a:bodyPr lIns="0" tIns="0" rIns="0" bIns="0" rtlCol="0" anchor="t">
            <a:spAutoFit/>
          </a:bodyPr>
          <a:lstStyle/>
          <a:p>
            <a:pPr algn="ctr">
              <a:lnSpc>
                <a:spcPts val="3437"/>
              </a:lnSpc>
            </a:pPr>
            <a:r>
              <a:rPr lang="en-US" sz="3000" b="1" spc="28">
                <a:solidFill>
                  <a:srgbClr val="000000"/>
                </a:solidFill>
                <a:latin typeface="TT Rounds Condensed Bold"/>
                <a:ea typeface="TT Rounds Condensed Bold"/>
                <a:cs typeface="TT Rounds Condensed Bold"/>
                <a:sym typeface="TT Rounds Condensed Bold"/>
              </a:rPr>
              <a:t>Enhanced Professional</a:t>
            </a:r>
          </a:p>
          <a:p>
            <a:pPr algn="ctr">
              <a:lnSpc>
                <a:spcPts val="3437"/>
              </a:lnSpc>
            </a:pPr>
            <a:r>
              <a:rPr lang="en-US" sz="3000" b="1" spc="28">
                <a:solidFill>
                  <a:srgbClr val="000000"/>
                </a:solidFill>
                <a:latin typeface="TT Rounds Condensed Bold"/>
                <a:ea typeface="TT Rounds Condensed Bold"/>
                <a:cs typeface="TT Rounds Condensed Bold"/>
                <a:sym typeface="TT Rounds Condensed Bold"/>
              </a:rPr>
              <a:t>Networking for Students</a:t>
            </a:r>
          </a:p>
          <a:p>
            <a:pPr algn="ctr">
              <a:lnSpc>
                <a:spcPts val="3437"/>
              </a:lnSpc>
            </a:pPr>
            <a:r>
              <a:rPr lang="en-US" sz="3000" b="1" spc="28">
                <a:solidFill>
                  <a:srgbClr val="000000"/>
                </a:solidFill>
                <a:latin typeface="TT Rounds Condensed Bold"/>
                <a:ea typeface="TT Rounds Condensed Bold"/>
                <a:cs typeface="TT Rounds Condensed Bold"/>
                <a:sym typeface="TT Rounds Condensed Bold"/>
              </a:rPr>
              <a:t>and Early-Career</a:t>
            </a:r>
          </a:p>
          <a:p>
            <a:pPr algn="ctr">
              <a:lnSpc>
                <a:spcPts val="3437"/>
              </a:lnSpc>
            </a:pPr>
            <a:r>
              <a:rPr lang="en-US" sz="3000" b="1" spc="28">
                <a:solidFill>
                  <a:srgbClr val="000000"/>
                </a:solidFill>
                <a:latin typeface="TT Rounds Condensed Bold"/>
                <a:ea typeface="TT Rounds Condensed Bold"/>
                <a:cs typeface="TT Rounds Condensed Bold"/>
                <a:sym typeface="TT Rounds Condensed Bold"/>
              </a:rPr>
              <a:t>Professionals</a:t>
            </a:r>
          </a:p>
        </p:txBody>
      </p:sp>
      <p:sp>
        <p:nvSpPr>
          <p:cNvPr id="11" name="Freeform 11" descr="preencoded.png"/>
          <p:cNvSpPr/>
          <p:nvPr/>
        </p:nvSpPr>
        <p:spPr>
          <a:xfrm>
            <a:off x="6568380" y="6087964"/>
            <a:ext cx="708720" cy="708720"/>
          </a:xfrm>
          <a:custGeom>
            <a:avLst/>
            <a:gdLst/>
            <a:ahLst/>
            <a:cxnLst/>
            <a:rect l="l" t="t" r="r" b="b"/>
            <a:pathLst>
              <a:path w="708720" h="708720">
                <a:moveTo>
                  <a:pt x="0" y="0"/>
                </a:moveTo>
                <a:lnTo>
                  <a:pt x="708720" y="0"/>
                </a:lnTo>
                <a:lnTo>
                  <a:pt x="708720" y="708720"/>
                </a:lnTo>
                <a:lnTo>
                  <a:pt x="0" y="708720"/>
                </a:lnTo>
                <a:lnTo>
                  <a:pt x="0" y="0"/>
                </a:lnTo>
                <a:close/>
              </a:path>
            </a:pathLst>
          </a:custGeom>
          <a:blipFill>
            <a:blip r:embed="rId6"/>
            <a:stretch>
              <a:fillRect/>
            </a:stretch>
          </a:blipFill>
        </p:spPr>
        <p:txBody>
          <a:bodyPr/>
          <a:lstStyle/>
          <a:p>
            <a:endParaRPr lang="en-IN"/>
          </a:p>
        </p:txBody>
      </p:sp>
      <p:sp>
        <p:nvSpPr>
          <p:cNvPr id="12" name="Freeform 12" descr="preencoded.png"/>
          <p:cNvSpPr/>
          <p:nvPr/>
        </p:nvSpPr>
        <p:spPr>
          <a:xfrm>
            <a:off x="11790312" y="6087964"/>
            <a:ext cx="708720" cy="708720"/>
          </a:xfrm>
          <a:custGeom>
            <a:avLst/>
            <a:gdLst/>
            <a:ahLst/>
            <a:cxnLst/>
            <a:rect l="l" t="t" r="r" b="b"/>
            <a:pathLst>
              <a:path w="708720" h="708720">
                <a:moveTo>
                  <a:pt x="0" y="0"/>
                </a:moveTo>
                <a:lnTo>
                  <a:pt x="708720" y="0"/>
                </a:lnTo>
                <a:lnTo>
                  <a:pt x="708720" y="708720"/>
                </a:lnTo>
                <a:lnTo>
                  <a:pt x="0" y="708720"/>
                </a:lnTo>
                <a:lnTo>
                  <a:pt x="0" y="0"/>
                </a:lnTo>
                <a:close/>
              </a:path>
            </a:pathLst>
          </a:custGeom>
          <a:blipFill>
            <a:blip r:embed="rId7"/>
            <a:stretch>
              <a:fillRect/>
            </a:stretch>
          </a:blipFill>
        </p:spPr>
        <p:txBody>
          <a:bodyPr/>
          <a:lstStyle/>
          <a:p>
            <a:endParaRPr lang="en-IN"/>
          </a:p>
        </p:txBody>
      </p:sp>
      <p:sp>
        <p:nvSpPr>
          <p:cNvPr id="13" name="TextBox 13"/>
          <p:cNvSpPr txBox="1"/>
          <p:nvPr/>
        </p:nvSpPr>
        <p:spPr>
          <a:xfrm>
            <a:off x="11321951" y="7059201"/>
            <a:ext cx="4423767" cy="433387"/>
          </a:xfrm>
          <a:prstGeom prst="rect">
            <a:avLst/>
          </a:prstGeom>
        </p:spPr>
        <p:txBody>
          <a:bodyPr lIns="0" tIns="0" rIns="0" bIns="0" rtlCol="0" anchor="t">
            <a:spAutoFit/>
          </a:bodyPr>
          <a:lstStyle/>
          <a:p>
            <a:pPr algn="ctr">
              <a:lnSpc>
                <a:spcPts val="3437"/>
              </a:lnSpc>
            </a:pPr>
            <a:r>
              <a:rPr lang="en-US" sz="3000" b="1" spc="28">
                <a:solidFill>
                  <a:srgbClr val="000000"/>
                </a:solidFill>
                <a:latin typeface="TT Rounds Condensed Bold"/>
                <a:ea typeface="TT Rounds Condensed Bold"/>
                <a:cs typeface="TT Rounds Condensed Bold"/>
                <a:sym typeface="TT Rounds Condensed Bold"/>
              </a:rPr>
              <a:t>Empower users to use</a:t>
            </a:r>
          </a:p>
          <a:p>
            <a:pPr algn="ctr">
              <a:lnSpc>
                <a:spcPts val="3437"/>
              </a:lnSpc>
            </a:pPr>
            <a:r>
              <a:rPr lang="en-US" sz="3000" b="1" spc="28">
                <a:solidFill>
                  <a:srgbClr val="000000"/>
                </a:solidFill>
                <a:latin typeface="TT Rounds Condensed Bold"/>
                <a:ea typeface="TT Rounds Condensed Bold"/>
                <a:cs typeface="TT Rounds Condensed Bold"/>
                <a:sym typeface="TT Rounds Condensed Bold"/>
              </a:rPr>
              <a:t>React-AWS certified</a:t>
            </a:r>
          </a:p>
        </p:txBody>
      </p:sp>
      <p:sp>
        <p:nvSpPr>
          <p:cNvPr id="14" name="TextBox 14"/>
          <p:cNvSpPr txBox="1"/>
          <p:nvPr/>
        </p:nvSpPr>
        <p:spPr>
          <a:xfrm>
            <a:off x="5607925" y="7071809"/>
            <a:ext cx="3479340" cy="912133"/>
          </a:xfrm>
          <a:prstGeom prst="rect">
            <a:avLst/>
          </a:prstGeom>
        </p:spPr>
        <p:txBody>
          <a:bodyPr lIns="0" tIns="0" rIns="0" bIns="0" rtlCol="0" anchor="t">
            <a:spAutoFit/>
          </a:bodyPr>
          <a:lstStyle/>
          <a:p>
            <a:pPr algn="ctr">
              <a:lnSpc>
                <a:spcPts val="3437"/>
              </a:lnSpc>
            </a:pPr>
            <a:r>
              <a:rPr lang="en-US" sz="3000" b="1" spc="28">
                <a:solidFill>
                  <a:srgbClr val="000000"/>
                </a:solidFill>
                <a:latin typeface="TT Rounds Condensed Bold"/>
                <a:ea typeface="TT Rounds Condensed Bold"/>
                <a:cs typeface="TT Rounds Condensed Bold"/>
                <a:sym typeface="TT Rounds Condensed Bold"/>
              </a:rPr>
              <a:t>Resource Sharing and</a:t>
            </a:r>
          </a:p>
          <a:p>
            <a:pPr algn="ctr">
              <a:lnSpc>
                <a:spcPts val="3437"/>
              </a:lnSpc>
            </a:pPr>
            <a:r>
              <a:rPr lang="en-US" sz="3000" b="1" spc="28">
                <a:solidFill>
                  <a:srgbClr val="000000"/>
                </a:solidFill>
                <a:latin typeface="TT Rounds Condensed Bold"/>
                <a:ea typeface="TT Rounds Condensed Bold"/>
                <a:cs typeface="TT Rounds Condensed Bold"/>
                <a:sym typeface="TT Rounds Condensed Bold"/>
              </a:rPr>
              <a:t>Learning Community</a:t>
            </a:r>
          </a:p>
        </p:txBody>
      </p:sp>
      <p:sp>
        <p:nvSpPr>
          <p:cNvPr id="15" name="Freeform 15"/>
          <p:cNvSpPr/>
          <p:nvPr/>
        </p:nvSpPr>
        <p:spPr>
          <a:xfrm>
            <a:off x="15504206" y="7735744"/>
            <a:ext cx="2689786" cy="2551256"/>
          </a:xfrm>
          <a:custGeom>
            <a:avLst/>
            <a:gdLst/>
            <a:ahLst/>
            <a:cxnLst/>
            <a:rect l="l" t="t" r="r" b="b"/>
            <a:pathLst>
              <a:path w="2689786" h="2551256">
                <a:moveTo>
                  <a:pt x="0" y="0"/>
                </a:moveTo>
                <a:lnTo>
                  <a:pt x="2689786" y="0"/>
                </a:lnTo>
                <a:lnTo>
                  <a:pt x="2689786" y="2551256"/>
                </a:lnTo>
                <a:lnTo>
                  <a:pt x="0" y="2551256"/>
                </a:lnTo>
                <a:lnTo>
                  <a:pt x="0" y="0"/>
                </a:lnTo>
                <a:close/>
              </a:path>
            </a:pathLst>
          </a:custGeom>
          <a:blipFill>
            <a:blip r:embed="rId8"/>
            <a:stretch>
              <a:fillRect/>
            </a:stretch>
          </a:blipFill>
        </p:spPr>
        <p:txBody>
          <a:bodyPr/>
          <a:lstStyle/>
          <a:p>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txBody>
          <a:bodyPr/>
          <a:lstStyle/>
          <a:p>
            <a:endParaRPr lang="en-IN"/>
          </a:p>
        </p:txBody>
      </p:sp>
      <p:sp>
        <p:nvSpPr>
          <p:cNvPr id="8" name="TextBox 8"/>
          <p:cNvSpPr txBox="1"/>
          <p:nvPr/>
        </p:nvSpPr>
        <p:spPr>
          <a:xfrm>
            <a:off x="8615139" y="1763101"/>
            <a:ext cx="7915721" cy="943124"/>
          </a:xfrm>
          <a:prstGeom prst="rect">
            <a:avLst/>
          </a:prstGeom>
        </p:spPr>
        <p:txBody>
          <a:bodyPr lIns="0" tIns="0" rIns="0" bIns="0" rtlCol="0" anchor="t">
            <a:spAutoFit/>
          </a:bodyPr>
          <a:lstStyle/>
          <a:p>
            <a:pPr algn="l">
              <a:lnSpc>
                <a:spcPts val="6937"/>
              </a:lnSpc>
            </a:pPr>
            <a:r>
              <a:rPr lang="en-US" sz="5562" b="1">
                <a:solidFill>
                  <a:srgbClr val="101014"/>
                </a:solidFill>
                <a:latin typeface="Arimo Bold"/>
                <a:ea typeface="Arimo Bold"/>
                <a:cs typeface="Arimo Bold"/>
                <a:sym typeface="Arimo Bold"/>
              </a:rPr>
              <a:t>Key Project Deliverables</a:t>
            </a:r>
          </a:p>
        </p:txBody>
      </p:sp>
      <p:grpSp>
        <p:nvGrpSpPr>
          <p:cNvPr id="9" name="Group 9"/>
          <p:cNvGrpSpPr/>
          <p:nvPr/>
        </p:nvGrpSpPr>
        <p:grpSpPr>
          <a:xfrm>
            <a:off x="7845475" y="3431381"/>
            <a:ext cx="9455051" cy="4735414"/>
            <a:chOff x="0" y="0"/>
            <a:chExt cx="12606735" cy="6313885"/>
          </a:xfrm>
        </p:grpSpPr>
        <p:sp>
          <p:nvSpPr>
            <p:cNvPr id="10" name="Freeform 10"/>
            <p:cNvSpPr/>
            <p:nvPr/>
          </p:nvSpPr>
          <p:spPr>
            <a:xfrm>
              <a:off x="0" y="0"/>
              <a:ext cx="12606782" cy="6313932"/>
            </a:xfrm>
            <a:custGeom>
              <a:avLst/>
              <a:gdLst/>
              <a:ahLst/>
              <a:cxnLst/>
              <a:rect l="l" t="t" r="r" b="b"/>
              <a:pathLst>
                <a:path w="12606782" h="6313932">
                  <a:moveTo>
                    <a:pt x="0" y="63119"/>
                  </a:moveTo>
                  <a:cubicBezTo>
                    <a:pt x="0" y="28194"/>
                    <a:pt x="28321" y="0"/>
                    <a:pt x="63119" y="0"/>
                  </a:cubicBezTo>
                  <a:lnTo>
                    <a:pt x="12543663" y="0"/>
                  </a:lnTo>
                  <a:lnTo>
                    <a:pt x="12543663" y="6350"/>
                  </a:lnTo>
                  <a:lnTo>
                    <a:pt x="12543663" y="0"/>
                  </a:lnTo>
                  <a:cubicBezTo>
                    <a:pt x="12578461" y="0"/>
                    <a:pt x="12606782" y="28194"/>
                    <a:pt x="12606782" y="63119"/>
                  </a:cubicBezTo>
                  <a:lnTo>
                    <a:pt x="12600432" y="63119"/>
                  </a:lnTo>
                  <a:lnTo>
                    <a:pt x="12606782" y="63119"/>
                  </a:lnTo>
                  <a:lnTo>
                    <a:pt x="12606782" y="6250813"/>
                  </a:lnTo>
                  <a:lnTo>
                    <a:pt x="12600432" y="6250813"/>
                  </a:lnTo>
                  <a:lnTo>
                    <a:pt x="12606782" y="6250813"/>
                  </a:lnTo>
                  <a:cubicBezTo>
                    <a:pt x="12606782" y="6285611"/>
                    <a:pt x="12578461" y="6313932"/>
                    <a:pt x="12543663" y="6313932"/>
                  </a:cubicBezTo>
                  <a:lnTo>
                    <a:pt x="12543663" y="6307582"/>
                  </a:lnTo>
                  <a:lnTo>
                    <a:pt x="12543663" y="6313932"/>
                  </a:lnTo>
                  <a:lnTo>
                    <a:pt x="63119" y="6313932"/>
                  </a:lnTo>
                  <a:lnTo>
                    <a:pt x="63119" y="6307582"/>
                  </a:lnTo>
                  <a:lnTo>
                    <a:pt x="63119" y="6313932"/>
                  </a:lnTo>
                  <a:cubicBezTo>
                    <a:pt x="28321" y="6313932"/>
                    <a:pt x="0" y="6285738"/>
                    <a:pt x="0" y="6250813"/>
                  </a:cubicBezTo>
                  <a:lnTo>
                    <a:pt x="0" y="63119"/>
                  </a:lnTo>
                  <a:lnTo>
                    <a:pt x="6350" y="63119"/>
                  </a:lnTo>
                  <a:lnTo>
                    <a:pt x="0" y="63119"/>
                  </a:lnTo>
                  <a:moveTo>
                    <a:pt x="12700" y="63119"/>
                  </a:moveTo>
                  <a:lnTo>
                    <a:pt x="12700" y="6250813"/>
                  </a:lnTo>
                  <a:lnTo>
                    <a:pt x="6350" y="6250813"/>
                  </a:lnTo>
                  <a:lnTo>
                    <a:pt x="12700" y="6250813"/>
                  </a:lnTo>
                  <a:cubicBezTo>
                    <a:pt x="12700" y="6278626"/>
                    <a:pt x="35306" y="6301232"/>
                    <a:pt x="63119" y="6301232"/>
                  </a:cubicBezTo>
                  <a:lnTo>
                    <a:pt x="12543663" y="6301232"/>
                  </a:lnTo>
                  <a:cubicBezTo>
                    <a:pt x="12571476" y="6301232"/>
                    <a:pt x="12594082" y="6278626"/>
                    <a:pt x="12594082" y="6250813"/>
                  </a:cubicBezTo>
                  <a:lnTo>
                    <a:pt x="12594082" y="63119"/>
                  </a:lnTo>
                  <a:cubicBezTo>
                    <a:pt x="12594082" y="35306"/>
                    <a:pt x="12571476" y="12700"/>
                    <a:pt x="12543663" y="12700"/>
                  </a:cubicBezTo>
                  <a:lnTo>
                    <a:pt x="63119" y="12700"/>
                  </a:lnTo>
                  <a:lnTo>
                    <a:pt x="63119" y="6350"/>
                  </a:lnTo>
                  <a:lnTo>
                    <a:pt x="63119" y="12700"/>
                  </a:lnTo>
                  <a:cubicBezTo>
                    <a:pt x="35306" y="12700"/>
                    <a:pt x="12700" y="35306"/>
                    <a:pt x="12700" y="63119"/>
                  </a:cubicBezTo>
                  <a:close/>
                </a:path>
              </a:pathLst>
            </a:custGeom>
            <a:solidFill>
              <a:srgbClr val="000000">
                <a:alpha val="392"/>
              </a:srgbClr>
            </a:solidFill>
          </p:spPr>
          <p:txBody>
            <a:bodyPr/>
            <a:lstStyle/>
            <a:p>
              <a:endParaRPr lang="en-IN"/>
            </a:p>
          </p:txBody>
        </p:sp>
      </p:grpSp>
      <p:grpSp>
        <p:nvGrpSpPr>
          <p:cNvPr id="11" name="Group 11"/>
          <p:cNvGrpSpPr/>
          <p:nvPr/>
        </p:nvGrpSpPr>
        <p:grpSpPr>
          <a:xfrm>
            <a:off x="7859762" y="3445669"/>
            <a:ext cx="9426476" cy="1266528"/>
            <a:chOff x="0" y="0"/>
            <a:chExt cx="12568635" cy="1688703"/>
          </a:xfrm>
        </p:grpSpPr>
        <p:sp>
          <p:nvSpPr>
            <p:cNvPr id="12" name="Freeform 12"/>
            <p:cNvSpPr/>
            <p:nvPr/>
          </p:nvSpPr>
          <p:spPr>
            <a:xfrm>
              <a:off x="0" y="0"/>
              <a:ext cx="12568682" cy="1688719"/>
            </a:xfrm>
            <a:custGeom>
              <a:avLst/>
              <a:gdLst/>
              <a:ahLst/>
              <a:cxnLst/>
              <a:rect l="l" t="t" r="r" b="b"/>
              <a:pathLst>
                <a:path w="12568682" h="1688719">
                  <a:moveTo>
                    <a:pt x="0" y="0"/>
                  </a:moveTo>
                  <a:lnTo>
                    <a:pt x="12568682" y="0"/>
                  </a:lnTo>
                  <a:lnTo>
                    <a:pt x="12568682" y="1688719"/>
                  </a:lnTo>
                  <a:lnTo>
                    <a:pt x="0" y="1688719"/>
                  </a:lnTo>
                  <a:close/>
                </a:path>
              </a:pathLst>
            </a:custGeom>
            <a:solidFill>
              <a:srgbClr val="FFFFFF">
                <a:alpha val="0"/>
              </a:srgbClr>
            </a:solidFill>
          </p:spPr>
          <p:txBody>
            <a:bodyPr/>
            <a:lstStyle/>
            <a:p>
              <a:endParaRPr lang="en-IN"/>
            </a:p>
          </p:txBody>
        </p:sp>
      </p:grpSp>
      <p:sp>
        <p:nvSpPr>
          <p:cNvPr id="13" name="TextBox 13"/>
          <p:cNvSpPr txBox="1"/>
          <p:nvPr/>
        </p:nvSpPr>
        <p:spPr>
          <a:xfrm>
            <a:off x="8143280" y="3568154"/>
            <a:ext cx="4141440" cy="510779"/>
          </a:xfrm>
          <a:prstGeom prst="rect">
            <a:avLst/>
          </a:prstGeom>
        </p:spPr>
        <p:txBody>
          <a:bodyPr lIns="0" tIns="0" rIns="0" bIns="0" rtlCol="0" anchor="t">
            <a:spAutoFit/>
          </a:bodyPr>
          <a:lstStyle/>
          <a:p>
            <a:pPr algn="ctr">
              <a:lnSpc>
                <a:spcPts val="3562"/>
              </a:lnSpc>
            </a:pPr>
            <a:r>
              <a:rPr lang="en-US" sz="2499" spc="23">
                <a:solidFill>
                  <a:srgbClr val="000000"/>
                </a:solidFill>
                <a:latin typeface="TT Rounds Condensed"/>
                <a:ea typeface="TT Rounds Condensed"/>
                <a:cs typeface="TT Rounds Condensed"/>
                <a:sym typeface="TT Rounds Condensed"/>
              </a:rPr>
              <a:t>Functional Minimum Viable</a:t>
            </a:r>
          </a:p>
          <a:p>
            <a:pPr algn="ctr">
              <a:lnSpc>
                <a:spcPts val="3562"/>
              </a:lnSpc>
            </a:pPr>
            <a:r>
              <a:rPr lang="en-US" sz="2499" spc="23">
                <a:solidFill>
                  <a:srgbClr val="000000"/>
                </a:solidFill>
                <a:latin typeface="TT Rounds Condensed"/>
                <a:ea typeface="TT Rounds Condensed"/>
                <a:cs typeface="TT Rounds Condensed"/>
                <a:sym typeface="TT Rounds Condensed"/>
              </a:rPr>
              <a:t>Product</a:t>
            </a:r>
          </a:p>
        </p:txBody>
      </p:sp>
      <p:sp>
        <p:nvSpPr>
          <p:cNvPr id="14" name="TextBox 14"/>
          <p:cNvSpPr txBox="1"/>
          <p:nvPr/>
        </p:nvSpPr>
        <p:spPr>
          <a:xfrm>
            <a:off x="12861280" y="3568154"/>
            <a:ext cx="4141440" cy="964406"/>
          </a:xfrm>
          <a:prstGeom prst="rect">
            <a:avLst/>
          </a:prstGeom>
        </p:spPr>
        <p:txBody>
          <a:bodyPr lIns="0" tIns="0" rIns="0" bIns="0" rtlCol="0" anchor="t">
            <a:spAutoFit/>
          </a:bodyPr>
          <a:lstStyle/>
          <a:p>
            <a:pPr algn="ctr">
              <a:lnSpc>
                <a:spcPts val="3562"/>
              </a:lnSpc>
            </a:pPr>
            <a:r>
              <a:rPr lang="en-US" sz="2499" spc="23">
                <a:solidFill>
                  <a:srgbClr val="000000"/>
                </a:solidFill>
                <a:latin typeface="TT Rounds Condensed"/>
                <a:ea typeface="TT Rounds Condensed"/>
                <a:cs typeface="TT Rounds Condensed"/>
                <a:sym typeface="TT Rounds Condensed"/>
              </a:rPr>
              <a:t>User Authentication System</a:t>
            </a:r>
          </a:p>
        </p:txBody>
      </p:sp>
      <p:grpSp>
        <p:nvGrpSpPr>
          <p:cNvPr id="15" name="Group 15"/>
          <p:cNvGrpSpPr/>
          <p:nvPr/>
        </p:nvGrpSpPr>
        <p:grpSpPr>
          <a:xfrm>
            <a:off x="7859762" y="4712196"/>
            <a:ext cx="9426476" cy="1720155"/>
            <a:chOff x="0" y="0"/>
            <a:chExt cx="12568635" cy="2293540"/>
          </a:xfrm>
        </p:grpSpPr>
        <p:sp>
          <p:nvSpPr>
            <p:cNvPr id="16" name="Freeform 16"/>
            <p:cNvSpPr/>
            <p:nvPr/>
          </p:nvSpPr>
          <p:spPr>
            <a:xfrm>
              <a:off x="0" y="0"/>
              <a:ext cx="12568682" cy="2293493"/>
            </a:xfrm>
            <a:custGeom>
              <a:avLst/>
              <a:gdLst/>
              <a:ahLst/>
              <a:cxnLst/>
              <a:rect l="l" t="t" r="r" b="b"/>
              <a:pathLst>
                <a:path w="12568682" h="2293493">
                  <a:moveTo>
                    <a:pt x="0" y="0"/>
                  </a:moveTo>
                  <a:lnTo>
                    <a:pt x="12568682" y="0"/>
                  </a:lnTo>
                  <a:lnTo>
                    <a:pt x="12568682" y="2293493"/>
                  </a:lnTo>
                  <a:lnTo>
                    <a:pt x="0" y="2293493"/>
                  </a:lnTo>
                  <a:close/>
                </a:path>
              </a:pathLst>
            </a:custGeom>
            <a:solidFill>
              <a:srgbClr val="000000">
                <a:alpha val="0"/>
              </a:srgbClr>
            </a:solidFill>
          </p:spPr>
          <p:txBody>
            <a:bodyPr/>
            <a:lstStyle/>
            <a:p>
              <a:endParaRPr lang="en-IN"/>
            </a:p>
          </p:txBody>
        </p:sp>
      </p:grpSp>
      <p:sp>
        <p:nvSpPr>
          <p:cNvPr id="17" name="TextBox 17"/>
          <p:cNvSpPr txBox="1"/>
          <p:nvPr/>
        </p:nvSpPr>
        <p:spPr>
          <a:xfrm>
            <a:off x="8143280" y="4834681"/>
            <a:ext cx="4141440" cy="510779"/>
          </a:xfrm>
          <a:prstGeom prst="rect">
            <a:avLst/>
          </a:prstGeom>
        </p:spPr>
        <p:txBody>
          <a:bodyPr lIns="0" tIns="0" rIns="0" bIns="0" rtlCol="0" anchor="t">
            <a:spAutoFit/>
          </a:bodyPr>
          <a:lstStyle/>
          <a:p>
            <a:pPr algn="ctr">
              <a:lnSpc>
                <a:spcPts val="3562"/>
              </a:lnSpc>
            </a:pPr>
            <a:r>
              <a:rPr lang="en-US" sz="2499" spc="23">
                <a:solidFill>
                  <a:srgbClr val="000000"/>
                </a:solidFill>
                <a:latin typeface="TT Rounds Condensed"/>
                <a:ea typeface="TT Rounds Condensed"/>
                <a:cs typeface="TT Rounds Condensed"/>
                <a:sym typeface="TT Rounds Condensed"/>
              </a:rPr>
              <a:t>Real-Time Chat Feature</a:t>
            </a:r>
          </a:p>
        </p:txBody>
      </p:sp>
      <p:sp>
        <p:nvSpPr>
          <p:cNvPr id="18" name="TextBox 18"/>
          <p:cNvSpPr txBox="1"/>
          <p:nvPr/>
        </p:nvSpPr>
        <p:spPr>
          <a:xfrm>
            <a:off x="12861280" y="4834681"/>
            <a:ext cx="4141440" cy="1418035"/>
          </a:xfrm>
          <a:prstGeom prst="rect">
            <a:avLst/>
          </a:prstGeom>
        </p:spPr>
        <p:txBody>
          <a:bodyPr lIns="0" tIns="0" rIns="0" bIns="0" rtlCol="0" anchor="t">
            <a:spAutoFit/>
          </a:bodyPr>
          <a:lstStyle/>
          <a:p>
            <a:pPr algn="ctr">
              <a:lnSpc>
                <a:spcPts val="3562"/>
              </a:lnSpc>
            </a:pPr>
            <a:r>
              <a:rPr lang="en-US" sz="2499" spc="23">
                <a:solidFill>
                  <a:srgbClr val="39393C"/>
                </a:solidFill>
                <a:latin typeface="TT Rounds Condensed"/>
                <a:ea typeface="TT Rounds Condensed"/>
                <a:cs typeface="TT Rounds Condensed"/>
                <a:sym typeface="TT Rounds Condensed"/>
              </a:rPr>
              <a:t>P</a:t>
            </a:r>
            <a:r>
              <a:rPr lang="en-US" sz="2499" spc="23">
                <a:solidFill>
                  <a:srgbClr val="000000"/>
                </a:solidFill>
                <a:latin typeface="TT Rounds Condensed"/>
                <a:ea typeface="TT Rounds Condensed"/>
                <a:cs typeface="TT Rounds Condensed"/>
                <a:sym typeface="TT Rounds Condensed"/>
              </a:rPr>
              <a:t>ost and Interaction Management</a:t>
            </a:r>
          </a:p>
        </p:txBody>
      </p:sp>
      <p:grpSp>
        <p:nvGrpSpPr>
          <p:cNvPr id="19" name="Group 19"/>
          <p:cNvGrpSpPr/>
          <p:nvPr/>
        </p:nvGrpSpPr>
        <p:grpSpPr>
          <a:xfrm>
            <a:off x="7859762" y="6432351"/>
            <a:ext cx="9426476" cy="1720155"/>
            <a:chOff x="0" y="0"/>
            <a:chExt cx="12568635" cy="2293540"/>
          </a:xfrm>
        </p:grpSpPr>
        <p:sp>
          <p:nvSpPr>
            <p:cNvPr id="20" name="Freeform 20"/>
            <p:cNvSpPr/>
            <p:nvPr/>
          </p:nvSpPr>
          <p:spPr>
            <a:xfrm>
              <a:off x="0" y="0"/>
              <a:ext cx="12568682" cy="2293493"/>
            </a:xfrm>
            <a:custGeom>
              <a:avLst/>
              <a:gdLst/>
              <a:ahLst/>
              <a:cxnLst/>
              <a:rect l="l" t="t" r="r" b="b"/>
              <a:pathLst>
                <a:path w="12568682" h="2293493">
                  <a:moveTo>
                    <a:pt x="0" y="0"/>
                  </a:moveTo>
                  <a:lnTo>
                    <a:pt x="12568682" y="0"/>
                  </a:lnTo>
                  <a:lnTo>
                    <a:pt x="12568682" y="2293493"/>
                  </a:lnTo>
                  <a:lnTo>
                    <a:pt x="0" y="2293493"/>
                  </a:lnTo>
                  <a:close/>
                </a:path>
              </a:pathLst>
            </a:custGeom>
            <a:solidFill>
              <a:srgbClr val="FFFFFF">
                <a:alpha val="0"/>
              </a:srgbClr>
            </a:solidFill>
          </p:spPr>
          <p:txBody>
            <a:bodyPr/>
            <a:lstStyle/>
            <a:p>
              <a:endParaRPr lang="en-IN"/>
            </a:p>
          </p:txBody>
        </p:sp>
      </p:grpSp>
      <p:sp>
        <p:nvSpPr>
          <p:cNvPr id="21" name="TextBox 21"/>
          <p:cNvSpPr txBox="1"/>
          <p:nvPr/>
        </p:nvSpPr>
        <p:spPr>
          <a:xfrm>
            <a:off x="8143280" y="6554837"/>
            <a:ext cx="4141440" cy="510779"/>
          </a:xfrm>
          <a:prstGeom prst="rect">
            <a:avLst/>
          </a:prstGeom>
        </p:spPr>
        <p:txBody>
          <a:bodyPr lIns="0" tIns="0" rIns="0" bIns="0" rtlCol="0" anchor="t">
            <a:spAutoFit/>
          </a:bodyPr>
          <a:lstStyle/>
          <a:p>
            <a:pPr algn="ctr">
              <a:lnSpc>
                <a:spcPts val="3562"/>
              </a:lnSpc>
            </a:pPr>
            <a:r>
              <a:rPr lang="en-US" sz="2499" spc="23">
                <a:solidFill>
                  <a:srgbClr val="000000"/>
                </a:solidFill>
                <a:latin typeface="TT Rounds Condensed"/>
                <a:ea typeface="TT Rounds Condensed"/>
                <a:cs typeface="TT Rounds Condensed"/>
                <a:sym typeface="TT Rounds Condensed"/>
              </a:rPr>
              <a:t>User Notifications System</a:t>
            </a:r>
          </a:p>
        </p:txBody>
      </p:sp>
      <p:sp>
        <p:nvSpPr>
          <p:cNvPr id="22" name="TextBox 22"/>
          <p:cNvSpPr txBox="1"/>
          <p:nvPr/>
        </p:nvSpPr>
        <p:spPr>
          <a:xfrm>
            <a:off x="12861280" y="6554837"/>
            <a:ext cx="4141440" cy="1418035"/>
          </a:xfrm>
          <a:prstGeom prst="rect">
            <a:avLst/>
          </a:prstGeom>
        </p:spPr>
        <p:txBody>
          <a:bodyPr lIns="0" tIns="0" rIns="0" bIns="0" rtlCol="0" anchor="t">
            <a:spAutoFit/>
          </a:bodyPr>
          <a:lstStyle/>
          <a:p>
            <a:pPr algn="ctr">
              <a:lnSpc>
                <a:spcPts val="3562"/>
              </a:lnSpc>
            </a:pPr>
            <a:r>
              <a:rPr lang="en-US" sz="2499" spc="23">
                <a:solidFill>
                  <a:srgbClr val="000000"/>
                </a:solidFill>
                <a:latin typeface="TT Rounds Condensed"/>
                <a:ea typeface="TT Rounds Condensed"/>
                <a:cs typeface="TT Rounds Condensed"/>
                <a:sym typeface="TT Rounds Condensed"/>
              </a:rPr>
              <a:t>Presentation Material for Project Showcase</a:t>
            </a:r>
          </a:p>
        </p:txBody>
      </p:sp>
      <p:sp>
        <p:nvSpPr>
          <p:cNvPr id="23" name="Freeform 23"/>
          <p:cNvSpPr/>
          <p:nvPr/>
        </p:nvSpPr>
        <p:spPr>
          <a:xfrm>
            <a:off x="15504206" y="7735744"/>
            <a:ext cx="2689786" cy="2551256"/>
          </a:xfrm>
          <a:custGeom>
            <a:avLst/>
            <a:gdLst/>
            <a:ahLst/>
            <a:cxnLst/>
            <a:rect l="l" t="t" r="r" b="b"/>
            <a:pathLst>
              <a:path w="2689786" h="2551256">
                <a:moveTo>
                  <a:pt x="0" y="0"/>
                </a:moveTo>
                <a:lnTo>
                  <a:pt x="2689786" y="0"/>
                </a:lnTo>
                <a:lnTo>
                  <a:pt x="2689786" y="2551256"/>
                </a:lnTo>
                <a:lnTo>
                  <a:pt x="0" y="2551256"/>
                </a:lnTo>
                <a:lnTo>
                  <a:pt x="0" y="0"/>
                </a:lnTo>
                <a:close/>
              </a:path>
            </a:pathLst>
          </a:custGeom>
          <a:blipFill>
            <a:blip r:embed="rId5"/>
            <a:stretch>
              <a:fillRect/>
            </a:stretch>
          </a:blipFill>
        </p:spPr>
        <p:txBody>
          <a:bodyPr/>
          <a:lstStyle/>
          <a:p>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txBody>
          <a:bodyPr/>
          <a:lstStyle/>
          <a:p>
            <a:endParaRPr lang="en-IN"/>
          </a:p>
        </p:txBody>
      </p:sp>
      <p:sp>
        <p:nvSpPr>
          <p:cNvPr id="8" name="TextBox 8"/>
          <p:cNvSpPr txBox="1"/>
          <p:nvPr/>
        </p:nvSpPr>
        <p:spPr>
          <a:xfrm>
            <a:off x="10462686" y="688552"/>
            <a:ext cx="3782998" cy="943124"/>
          </a:xfrm>
          <a:prstGeom prst="rect">
            <a:avLst/>
          </a:prstGeom>
        </p:spPr>
        <p:txBody>
          <a:bodyPr lIns="0" tIns="0" rIns="0" bIns="0" rtlCol="0" anchor="t">
            <a:spAutoFit/>
          </a:bodyPr>
          <a:lstStyle/>
          <a:p>
            <a:pPr algn="l">
              <a:lnSpc>
                <a:spcPts val="6937"/>
              </a:lnSpc>
            </a:pPr>
            <a:r>
              <a:rPr lang="en-US" sz="5562" b="1">
                <a:solidFill>
                  <a:srgbClr val="101014"/>
                </a:solidFill>
                <a:latin typeface="Arimo Bold"/>
                <a:ea typeface="Arimo Bold"/>
                <a:cs typeface="Arimo Bold"/>
                <a:sym typeface="Arimo Bold"/>
              </a:rPr>
              <a:t>Next Steps</a:t>
            </a:r>
          </a:p>
        </p:txBody>
      </p:sp>
      <p:grpSp>
        <p:nvGrpSpPr>
          <p:cNvPr id="9" name="Group 9"/>
          <p:cNvGrpSpPr/>
          <p:nvPr/>
        </p:nvGrpSpPr>
        <p:grpSpPr>
          <a:xfrm>
            <a:off x="7812955" y="2549135"/>
            <a:ext cx="637878" cy="637878"/>
            <a:chOff x="0" y="0"/>
            <a:chExt cx="850503" cy="850503"/>
          </a:xfrm>
        </p:grpSpPr>
        <p:sp>
          <p:nvSpPr>
            <p:cNvPr id="10" name="Freeform 10"/>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E0E0EC"/>
            </a:solidFill>
          </p:spPr>
          <p:txBody>
            <a:bodyPr/>
            <a:lstStyle/>
            <a:p>
              <a:endParaRPr lang="en-IN"/>
            </a:p>
          </p:txBody>
        </p:sp>
      </p:grpSp>
      <p:sp>
        <p:nvSpPr>
          <p:cNvPr id="11" name="TextBox 11"/>
          <p:cNvSpPr txBox="1"/>
          <p:nvPr/>
        </p:nvSpPr>
        <p:spPr>
          <a:xfrm>
            <a:off x="8028086" y="2693497"/>
            <a:ext cx="162966" cy="387251"/>
          </a:xfrm>
          <a:prstGeom prst="rect">
            <a:avLst/>
          </a:prstGeom>
        </p:spPr>
        <p:txBody>
          <a:bodyPr lIns="0" tIns="0" rIns="0" bIns="0" rtlCol="0" anchor="t">
            <a:spAutoFit/>
          </a:bodyPr>
          <a:lstStyle/>
          <a:p>
            <a:pPr algn="ctr">
              <a:lnSpc>
                <a:spcPts val="3312"/>
              </a:lnSpc>
            </a:pPr>
            <a:r>
              <a:rPr lang="en-US" sz="3312" b="1">
                <a:solidFill>
                  <a:srgbClr val="39393C"/>
                </a:solidFill>
                <a:latin typeface="Arimo Bold"/>
                <a:ea typeface="Arimo Bold"/>
                <a:cs typeface="Arimo Bold"/>
                <a:sym typeface="Arimo Bold"/>
              </a:rPr>
              <a:t>1</a:t>
            </a:r>
          </a:p>
        </p:txBody>
      </p:sp>
      <p:sp>
        <p:nvSpPr>
          <p:cNvPr id="12" name="TextBox 12"/>
          <p:cNvSpPr txBox="1"/>
          <p:nvPr/>
        </p:nvSpPr>
        <p:spPr>
          <a:xfrm>
            <a:off x="8717701" y="1696239"/>
            <a:ext cx="3544044" cy="433387"/>
          </a:xfrm>
          <a:prstGeom prst="rect">
            <a:avLst/>
          </a:prstGeom>
        </p:spPr>
        <p:txBody>
          <a:bodyPr lIns="0" tIns="0" rIns="0" bIns="0" rtlCol="0" anchor="t">
            <a:spAutoFit/>
          </a:bodyPr>
          <a:lstStyle/>
          <a:p>
            <a:pPr algn="l">
              <a:lnSpc>
                <a:spcPts val="3437"/>
              </a:lnSpc>
            </a:pPr>
            <a:r>
              <a:rPr lang="en-US" sz="3000" b="1" spc="28" dirty="0">
                <a:solidFill>
                  <a:srgbClr val="000000"/>
                </a:solidFill>
                <a:latin typeface="TT Rounds Condensed Bold"/>
                <a:ea typeface="TT Rounds Condensed Bold"/>
                <a:cs typeface="TT Rounds Condensed Bold"/>
                <a:sym typeface="TT Rounds Condensed Bold"/>
              </a:rPr>
              <a:t>Refine User Interface and UX Based on Feedback</a:t>
            </a:r>
          </a:p>
        </p:txBody>
      </p:sp>
      <p:sp>
        <p:nvSpPr>
          <p:cNvPr id="13" name="TextBox 13"/>
          <p:cNvSpPr txBox="1"/>
          <p:nvPr/>
        </p:nvSpPr>
        <p:spPr>
          <a:xfrm>
            <a:off x="8690664" y="2922869"/>
            <a:ext cx="7871562" cy="1938337"/>
          </a:xfrm>
          <a:prstGeom prst="rect">
            <a:avLst/>
          </a:prstGeom>
        </p:spPr>
        <p:txBody>
          <a:bodyPr lIns="0" tIns="0" rIns="0" bIns="0" rtlCol="0" anchor="t">
            <a:spAutoFit/>
          </a:bodyPr>
          <a:lstStyle/>
          <a:p>
            <a:pPr algn="l">
              <a:lnSpc>
                <a:spcPts val="3562"/>
              </a:lnSpc>
            </a:pPr>
            <a:r>
              <a:rPr lang="en-US" sz="2000" spc="18">
                <a:solidFill>
                  <a:srgbClr val="000000"/>
                </a:solidFill>
                <a:latin typeface="TT Rounds Condensed"/>
                <a:ea typeface="TT Rounds Condensed"/>
                <a:cs typeface="TT Rounds Condensed"/>
                <a:sym typeface="TT Rounds Condensed"/>
              </a:rPr>
              <a:t>Review the UI design and make adjustments based on initial user feedback or usability testing results.</a:t>
            </a:r>
          </a:p>
        </p:txBody>
      </p:sp>
      <p:grpSp>
        <p:nvGrpSpPr>
          <p:cNvPr id="14" name="Group 14"/>
          <p:cNvGrpSpPr/>
          <p:nvPr/>
        </p:nvGrpSpPr>
        <p:grpSpPr>
          <a:xfrm>
            <a:off x="7812955" y="4747769"/>
            <a:ext cx="637878" cy="637878"/>
            <a:chOff x="0" y="0"/>
            <a:chExt cx="850503" cy="850503"/>
          </a:xfrm>
        </p:grpSpPr>
        <p:sp>
          <p:nvSpPr>
            <p:cNvPr id="15" name="Freeform 15"/>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E0E0EC"/>
            </a:solidFill>
          </p:spPr>
          <p:txBody>
            <a:bodyPr/>
            <a:lstStyle/>
            <a:p>
              <a:endParaRPr lang="en-IN"/>
            </a:p>
          </p:txBody>
        </p:sp>
      </p:grpSp>
      <p:sp>
        <p:nvSpPr>
          <p:cNvPr id="16" name="TextBox 16"/>
          <p:cNvSpPr txBox="1"/>
          <p:nvPr/>
        </p:nvSpPr>
        <p:spPr>
          <a:xfrm>
            <a:off x="8053275" y="4838851"/>
            <a:ext cx="222497" cy="387251"/>
          </a:xfrm>
          <a:prstGeom prst="rect">
            <a:avLst/>
          </a:prstGeom>
        </p:spPr>
        <p:txBody>
          <a:bodyPr lIns="0" tIns="0" rIns="0" bIns="0" rtlCol="0" anchor="t">
            <a:spAutoFit/>
          </a:bodyPr>
          <a:lstStyle/>
          <a:p>
            <a:pPr algn="ctr">
              <a:lnSpc>
                <a:spcPts val="3312"/>
              </a:lnSpc>
            </a:pPr>
            <a:r>
              <a:rPr lang="en-US" sz="3312" b="1">
                <a:solidFill>
                  <a:srgbClr val="39393C"/>
                </a:solidFill>
                <a:latin typeface="Arimo Bold"/>
                <a:ea typeface="Arimo Bold"/>
                <a:cs typeface="Arimo Bold"/>
                <a:sym typeface="Arimo Bold"/>
              </a:rPr>
              <a:t>2</a:t>
            </a:r>
          </a:p>
        </p:txBody>
      </p:sp>
      <p:sp>
        <p:nvSpPr>
          <p:cNvPr id="17" name="TextBox 17"/>
          <p:cNvSpPr txBox="1"/>
          <p:nvPr/>
        </p:nvSpPr>
        <p:spPr>
          <a:xfrm>
            <a:off x="8665964" y="6295563"/>
            <a:ext cx="3544044" cy="433387"/>
          </a:xfrm>
          <a:prstGeom prst="rect">
            <a:avLst/>
          </a:prstGeom>
        </p:spPr>
        <p:txBody>
          <a:bodyPr lIns="0" tIns="0" rIns="0" bIns="0" rtlCol="0" anchor="t">
            <a:spAutoFit/>
          </a:bodyPr>
          <a:lstStyle/>
          <a:p>
            <a:pPr algn="l">
              <a:lnSpc>
                <a:spcPts val="3437"/>
              </a:lnSpc>
            </a:pPr>
            <a:r>
              <a:rPr lang="en-US" sz="3000" b="1" spc="28" dirty="0">
                <a:solidFill>
                  <a:srgbClr val="000000"/>
                </a:solidFill>
                <a:latin typeface="TT Rounds Condensed Bold"/>
                <a:ea typeface="TT Rounds Condensed Bold"/>
                <a:cs typeface="TT Rounds Condensed Bold"/>
                <a:sym typeface="TT Rounds Condensed Bold"/>
              </a:rPr>
              <a:t>Deploy Platform and Set Up Monitoring</a:t>
            </a:r>
          </a:p>
        </p:txBody>
      </p:sp>
      <p:sp>
        <p:nvSpPr>
          <p:cNvPr id="18" name="TextBox 18"/>
          <p:cNvSpPr txBox="1"/>
          <p:nvPr/>
        </p:nvSpPr>
        <p:spPr>
          <a:xfrm>
            <a:off x="8665964" y="7094081"/>
            <a:ext cx="8436974" cy="1215331"/>
          </a:xfrm>
          <a:prstGeom prst="rect">
            <a:avLst/>
          </a:prstGeom>
        </p:spPr>
        <p:txBody>
          <a:bodyPr lIns="0" tIns="0" rIns="0" bIns="0" rtlCol="0" anchor="t">
            <a:spAutoFit/>
          </a:bodyPr>
          <a:lstStyle/>
          <a:p>
            <a:pPr algn="l">
              <a:lnSpc>
                <a:spcPts val="3562"/>
              </a:lnSpc>
            </a:pPr>
            <a:r>
              <a:rPr lang="en-US" sz="2000" spc="18">
                <a:solidFill>
                  <a:srgbClr val="000000"/>
                </a:solidFill>
                <a:latin typeface="TT Rounds Condensed"/>
                <a:ea typeface="TT Rounds Condensed"/>
                <a:cs typeface="TT Rounds Condensed"/>
                <a:sym typeface="TT Rounds Condensed"/>
              </a:rPr>
              <a:t>Deploy the application to a production environment (e.g., Heroku, Vercel) and set up monitoring to track performance, errors, and user activity.</a:t>
            </a:r>
          </a:p>
        </p:txBody>
      </p:sp>
      <p:grpSp>
        <p:nvGrpSpPr>
          <p:cNvPr id="19" name="Group 19"/>
          <p:cNvGrpSpPr/>
          <p:nvPr/>
        </p:nvGrpSpPr>
        <p:grpSpPr>
          <a:xfrm>
            <a:off x="7820396" y="6997564"/>
            <a:ext cx="637878" cy="637877"/>
            <a:chOff x="0" y="0"/>
            <a:chExt cx="850503" cy="850503"/>
          </a:xfrm>
        </p:grpSpPr>
        <p:sp>
          <p:nvSpPr>
            <p:cNvPr id="20" name="Freeform 20"/>
            <p:cNvSpPr/>
            <p:nvPr/>
          </p:nvSpPr>
          <p:spPr>
            <a:xfrm>
              <a:off x="0" y="0"/>
              <a:ext cx="850392" cy="850519"/>
            </a:xfrm>
            <a:custGeom>
              <a:avLst/>
              <a:gdLst/>
              <a:ahLst/>
              <a:cxnLst/>
              <a:rect l="l" t="t" r="r" b="b"/>
              <a:pathLst>
                <a:path w="850392" h="850519">
                  <a:moveTo>
                    <a:pt x="0" y="56642"/>
                  </a:moveTo>
                  <a:cubicBezTo>
                    <a:pt x="0" y="25400"/>
                    <a:pt x="25400" y="0"/>
                    <a:pt x="56642" y="0"/>
                  </a:cubicBezTo>
                  <a:lnTo>
                    <a:pt x="793750" y="0"/>
                  </a:lnTo>
                  <a:cubicBezTo>
                    <a:pt x="825119" y="0"/>
                    <a:pt x="850392" y="25400"/>
                    <a:pt x="850392" y="56642"/>
                  </a:cubicBezTo>
                  <a:lnTo>
                    <a:pt x="850392" y="793750"/>
                  </a:lnTo>
                  <a:cubicBezTo>
                    <a:pt x="850392" y="825119"/>
                    <a:pt x="824992" y="850392"/>
                    <a:pt x="793750" y="850392"/>
                  </a:cubicBezTo>
                  <a:lnTo>
                    <a:pt x="56642" y="850392"/>
                  </a:lnTo>
                  <a:cubicBezTo>
                    <a:pt x="25400" y="850519"/>
                    <a:pt x="0" y="825119"/>
                    <a:pt x="0" y="793750"/>
                  </a:cubicBezTo>
                  <a:close/>
                </a:path>
              </a:pathLst>
            </a:custGeom>
            <a:solidFill>
              <a:srgbClr val="E0E0EC"/>
            </a:solidFill>
          </p:spPr>
          <p:txBody>
            <a:bodyPr/>
            <a:lstStyle/>
            <a:p>
              <a:endParaRPr lang="en-IN"/>
            </a:p>
          </p:txBody>
        </p:sp>
      </p:grpSp>
      <p:sp>
        <p:nvSpPr>
          <p:cNvPr id="21" name="TextBox 21"/>
          <p:cNvSpPr txBox="1"/>
          <p:nvPr/>
        </p:nvSpPr>
        <p:spPr>
          <a:xfrm>
            <a:off x="8028086" y="7141926"/>
            <a:ext cx="207615" cy="387251"/>
          </a:xfrm>
          <a:prstGeom prst="rect">
            <a:avLst/>
          </a:prstGeom>
        </p:spPr>
        <p:txBody>
          <a:bodyPr lIns="0" tIns="0" rIns="0" bIns="0" rtlCol="0" anchor="t">
            <a:spAutoFit/>
          </a:bodyPr>
          <a:lstStyle/>
          <a:p>
            <a:pPr algn="ctr">
              <a:lnSpc>
                <a:spcPts val="3312"/>
              </a:lnSpc>
            </a:pPr>
            <a:r>
              <a:rPr lang="en-US" sz="3312" b="1">
                <a:solidFill>
                  <a:srgbClr val="39393C"/>
                </a:solidFill>
                <a:latin typeface="Arimo Bold"/>
                <a:ea typeface="Arimo Bold"/>
                <a:cs typeface="Arimo Bold"/>
                <a:sym typeface="Arimo Bold"/>
              </a:rPr>
              <a:t>3</a:t>
            </a:r>
          </a:p>
        </p:txBody>
      </p:sp>
      <p:sp>
        <p:nvSpPr>
          <p:cNvPr id="22" name="TextBox 22"/>
          <p:cNvSpPr txBox="1"/>
          <p:nvPr/>
        </p:nvSpPr>
        <p:spPr>
          <a:xfrm>
            <a:off x="8665964" y="3859049"/>
            <a:ext cx="3544044" cy="433387"/>
          </a:xfrm>
          <a:prstGeom prst="rect">
            <a:avLst/>
          </a:prstGeom>
        </p:spPr>
        <p:txBody>
          <a:bodyPr lIns="0" tIns="0" rIns="0" bIns="0" rtlCol="0" anchor="t">
            <a:spAutoFit/>
          </a:bodyPr>
          <a:lstStyle/>
          <a:p>
            <a:pPr algn="l">
              <a:lnSpc>
                <a:spcPts val="3437"/>
              </a:lnSpc>
            </a:pPr>
            <a:r>
              <a:rPr lang="en-US" sz="3000" b="1" spc="28" dirty="0">
                <a:solidFill>
                  <a:srgbClr val="000000"/>
                </a:solidFill>
                <a:latin typeface="TT Rounds Condensed Bold"/>
                <a:ea typeface="TT Rounds Condensed Bold"/>
                <a:cs typeface="TT Rounds Condensed Bold"/>
                <a:sym typeface="TT Rounds Condensed Bold"/>
              </a:rPr>
              <a:t>Prepare for Project Presentation and Demo</a:t>
            </a:r>
          </a:p>
        </p:txBody>
      </p:sp>
      <p:sp>
        <p:nvSpPr>
          <p:cNvPr id="23" name="TextBox 23"/>
          <p:cNvSpPr txBox="1"/>
          <p:nvPr/>
        </p:nvSpPr>
        <p:spPr>
          <a:xfrm>
            <a:off x="8665964" y="4925769"/>
            <a:ext cx="8524131" cy="1031081"/>
          </a:xfrm>
          <a:prstGeom prst="rect">
            <a:avLst/>
          </a:prstGeom>
        </p:spPr>
        <p:txBody>
          <a:bodyPr lIns="0" tIns="0" rIns="0" bIns="0" rtlCol="0" anchor="t">
            <a:spAutoFit/>
          </a:bodyPr>
          <a:lstStyle/>
          <a:p>
            <a:pPr algn="l">
              <a:lnSpc>
                <a:spcPts val="3562"/>
              </a:lnSpc>
            </a:pPr>
            <a:r>
              <a:rPr lang="en-US" sz="2000" spc="18">
                <a:solidFill>
                  <a:srgbClr val="000000"/>
                </a:solidFill>
                <a:latin typeface="TT Rounds Condensed"/>
                <a:ea typeface="TT Rounds Condensed"/>
                <a:cs typeface="TT Rounds Condensed"/>
                <a:sym typeface="TT Rounds Condensed"/>
              </a:rPr>
              <a:t>Develop presentation materials and a demo of key platform features, focusing on the technical architecture, core functionalities, and alignment with project goals and SDGs.</a:t>
            </a:r>
          </a:p>
        </p:txBody>
      </p:sp>
      <p:sp>
        <p:nvSpPr>
          <p:cNvPr id="24" name="Freeform 24"/>
          <p:cNvSpPr/>
          <p:nvPr/>
        </p:nvSpPr>
        <p:spPr>
          <a:xfrm>
            <a:off x="15639585" y="7864150"/>
            <a:ext cx="2554408" cy="2422850"/>
          </a:xfrm>
          <a:custGeom>
            <a:avLst/>
            <a:gdLst/>
            <a:ahLst/>
            <a:cxnLst/>
            <a:rect l="l" t="t" r="r" b="b"/>
            <a:pathLst>
              <a:path w="2554408" h="2422850">
                <a:moveTo>
                  <a:pt x="0" y="0"/>
                </a:moveTo>
                <a:lnTo>
                  <a:pt x="2554407" y="0"/>
                </a:lnTo>
                <a:lnTo>
                  <a:pt x="2554407" y="2422850"/>
                </a:lnTo>
                <a:lnTo>
                  <a:pt x="0" y="2422850"/>
                </a:lnTo>
                <a:lnTo>
                  <a:pt x="0" y="0"/>
                </a:lnTo>
                <a:close/>
              </a:path>
            </a:pathLst>
          </a:custGeom>
          <a:blipFill>
            <a:blip r:embed="rId5"/>
            <a:stretch>
              <a:fillRect/>
            </a:stretch>
          </a:blipFill>
        </p:spPr>
        <p:txBody>
          <a:bodyPr/>
          <a:lstStyle/>
          <a:p>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C0C0E"/>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3F3F7"/>
            </a:solidFill>
          </p:spPr>
          <p:txBody>
            <a:bodyPr/>
            <a:lstStyle/>
            <a:p>
              <a:endParaRPr lang="en-IN"/>
            </a:p>
          </p:txBody>
        </p:sp>
      </p:grpSp>
      <p:sp>
        <p:nvSpPr>
          <p:cNvPr id="6" name="Freeform 6"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txBody>
          <a:bodyPr/>
          <a:lstStyle/>
          <a:p>
            <a:endParaRPr lang="en-IN"/>
          </a:p>
        </p:txBody>
      </p:sp>
      <p:sp>
        <p:nvSpPr>
          <p:cNvPr id="7" name="Freeform 7"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txBody>
          <a:bodyPr/>
          <a:lstStyle/>
          <a:p>
            <a:endParaRPr lang="en-IN"/>
          </a:p>
        </p:txBody>
      </p:sp>
      <p:sp>
        <p:nvSpPr>
          <p:cNvPr id="8" name="TextBox 8"/>
          <p:cNvSpPr txBox="1"/>
          <p:nvPr/>
        </p:nvSpPr>
        <p:spPr>
          <a:xfrm>
            <a:off x="7850237" y="1101180"/>
            <a:ext cx="8683229" cy="943124"/>
          </a:xfrm>
          <a:prstGeom prst="rect">
            <a:avLst/>
          </a:prstGeom>
        </p:spPr>
        <p:txBody>
          <a:bodyPr lIns="0" tIns="0" rIns="0" bIns="0" rtlCol="0" anchor="t">
            <a:spAutoFit/>
          </a:bodyPr>
          <a:lstStyle/>
          <a:p>
            <a:pPr algn="ctr">
              <a:lnSpc>
                <a:spcPts val="6937"/>
              </a:lnSpc>
            </a:pPr>
            <a:r>
              <a:rPr lang="en-US" sz="5562" b="1">
                <a:solidFill>
                  <a:srgbClr val="101014"/>
                </a:solidFill>
                <a:latin typeface="Arimo Bold"/>
                <a:ea typeface="Arimo Bold"/>
                <a:cs typeface="Arimo Bold"/>
                <a:sym typeface="Arimo Bold"/>
              </a:rPr>
              <a:t>Conclusion</a:t>
            </a:r>
          </a:p>
        </p:txBody>
      </p:sp>
      <p:grpSp>
        <p:nvGrpSpPr>
          <p:cNvPr id="9" name="Group 9"/>
          <p:cNvGrpSpPr/>
          <p:nvPr/>
        </p:nvGrpSpPr>
        <p:grpSpPr>
          <a:xfrm>
            <a:off x="7842300" y="2708514"/>
            <a:ext cx="653753" cy="653753"/>
            <a:chOff x="0" y="0"/>
            <a:chExt cx="871670" cy="871670"/>
          </a:xfrm>
        </p:grpSpPr>
        <p:sp>
          <p:nvSpPr>
            <p:cNvPr id="10" name="Freeform 10"/>
            <p:cNvSpPr/>
            <p:nvPr/>
          </p:nvSpPr>
          <p:spPr>
            <a:xfrm>
              <a:off x="10541" y="10541"/>
              <a:ext cx="850519" cy="850519"/>
            </a:xfrm>
            <a:custGeom>
              <a:avLst/>
              <a:gdLst/>
              <a:ahLst/>
              <a:cxnLst/>
              <a:rect l="l" t="t" r="r" b="b"/>
              <a:pathLst>
                <a:path w="850519" h="850519">
                  <a:moveTo>
                    <a:pt x="0" y="0"/>
                  </a:moveTo>
                  <a:lnTo>
                    <a:pt x="850519" y="0"/>
                  </a:lnTo>
                  <a:lnTo>
                    <a:pt x="850519" y="850519"/>
                  </a:lnTo>
                  <a:lnTo>
                    <a:pt x="0" y="850519"/>
                  </a:lnTo>
                  <a:close/>
                </a:path>
              </a:pathLst>
            </a:custGeom>
            <a:solidFill>
              <a:srgbClr val="D0CECE"/>
            </a:solidFill>
          </p:spPr>
          <p:txBody>
            <a:bodyPr/>
            <a:lstStyle/>
            <a:p>
              <a:endParaRPr lang="en-IN"/>
            </a:p>
          </p:txBody>
        </p:sp>
        <p:sp>
          <p:nvSpPr>
            <p:cNvPr id="11" name="Freeform 11"/>
            <p:cNvSpPr/>
            <p:nvPr/>
          </p:nvSpPr>
          <p:spPr>
            <a:xfrm>
              <a:off x="0" y="0"/>
              <a:ext cx="871601" cy="871601"/>
            </a:xfrm>
            <a:custGeom>
              <a:avLst/>
              <a:gdLst/>
              <a:ahLst/>
              <a:cxnLst/>
              <a:rect l="l" t="t" r="r" b="b"/>
              <a:pathLst>
                <a:path w="871601" h="871601">
                  <a:moveTo>
                    <a:pt x="10541" y="0"/>
                  </a:moveTo>
                  <a:lnTo>
                    <a:pt x="861060" y="0"/>
                  </a:lnTo>
                  <a:cubicBezTo>
                    <a:pt x="866902" y="0"/>
                    <a:pt x="871601" y="4699"/>
                    <a:pt x="871601" y="10541"/>
                  </a:cubicBezTo>
                  <a:lnTo>
                    <a:pt x="871601" y="861060"/>
                  </a:lnTo>
                  <a:cubicBezTo>
                    <a:pt x="871601" y="866902"/>
                    <a:pt x="866902" y="871601"/>
                    <a:pt x="861060" y="871601"/>
                  </a:cubicBezTo>
                  <a:lnTo>
                    <a:pt x="10541" y="871601"/>
                  </a:lnTo>
                  <a:cubicBezTo>
                    <a:pt x="4699" y="871601"/>
                    <a:pt x="0" y="866902"/>
                    <a:pt x="0" y="861060"/>
                  </a:cubicBezTo>
                  <a:lnTo>
                    <a:pt x="0" y="10541"/>
                  </a:lnTo>
                  <a:cubicBezTo>
                    <a:pt x="0" y="4699"/>
                    <a:pt x="4699" y="0"/>
                    <a:pt x="10541" y="0"/>
                  </a:cubicBezTo>
                  <a:moveTo>
                    <a:pt x="10541" y="21209"/>
                  </a:moveTo>
                  <a:lnTo>
                    <a:pt x="10541" y="10541"/>
                  </a:lnTo>
                  <a:lnTo>
                    <a:pt x="21082" y="10541"/>
                  </a:lnTo>
                  <a:lnTo>
                    <a:pt x="21082" y="861060"/>
                  </a:lnTo>
                  <a:lnTo>
                    <a:pt x="10541" y="861060"/>
                  </a:lnTo>
                  <a:lnTo>
                    <a:pt x="10541" y="850519"/>
                  </a:lnTo>
                  <a:lnTo>
                    <a:pt x="861060" y="850519"/>
                  </a:lnTo>
                  <a:lnTo>
                    <a:pt x="861060" y="861060"/>
                  </a:lnTo>
                  <a:lnTo>
                    <a:pt x="850519" y="861060"/>
                  </a:lnTo>
                  <a:lnTo>
                    <a:pt x="850519" y="10541"/>
                  </a:lnTo>
                  <a:lnTo>
                    <a:pt x="861060" y="10541"/>
                  </a:lnTo>
                  <a:lnTo>
                    <a:pt x="861060" y="21082"/>
                  </a:lnTo>
                  <a:lnTo>
                    <a:pt x="10541" y="21082"/>
                  </a:lnTo>
                  <a:close/>
                </a:path>
              </a:pathLst>
            </a:custGeom>
            <a:solidFill>
              <a:srgbClr val="D0CECE"/>
            </a:solidFill>
          </p:spPr>
          <p:txBody>
            <a:bodyPr/>
            <a:lstStyle/>
            <a:p>
              <a:endParaRPr lang="en-IN"/>
            </a:p>
          </p:txBody>
        </p:sp>
        <p:sp>
          <p:nvSpPr>
            <p:cNvPr id="12" name="TextBox 12"/>
            <p:cNvSpPr txBox="1"/>
            <p:nvPr/>
          </p:nvSpPr>
          <p:spPr>
            <a:xfrm>
              <a:off x="0" y="0"/>
              <a:ext cx="871670" cy="871670"/>
            </a:xfrm>
            <a:prstGeom prst="rect">
              <a:avLst/>
            </a:prstGeom>
          </p:spPr>
          <p:txBody>
            <a:bodyPr lIns="50800" tIns="50800" rIns="50800" bIns="50800" rtlCol="0" anchor="ctr"/>
            <a:lstStyle/>
            <a:p>
              <a:pPr algn="ctr">
                <a:lnSpc>
                  <a:spcPts val="2699"/>
                </a:lnSpc>
              </a:pPr>
              <a:r>
                <a:rPr lang="en-US" sz="2249" b="1" spc="21">
                  <a:solidFill>
                    <a:srgbClr val="000000"/>
                  </a:solidFill>
                  <a:latin typeface="TT Rounds Condensed Bold"/>
                  <a:ea typeface="TT Rounds Condensed Bold"/>
                  <a:cs typeface="TT Rounds Condensed Bold"/>
                  <a:sym typeface="TT Rounds Condensed Bold"/>
                </a:rPr>
                <a:t>1</a:t>
              </a:r>
            </a:p>
          </p:txBody>
        </p:sp>
      </p:grpSp>
      <p:grpSp>
        <p:nvGrpSpPr>
          <p:cNvPr id="13" name="Group 13"/>
          <p:cNvGrpSpPr/>
          <p:nvPr/>
        </p:nvGrpSpPr>
        <p:grpSpPr>
          <a:xfrm>
            <a:off x="7842300" y="3799384"/>
            <a:ext cx="653753" cy="653753"/>
            <a:chOff x="0" y="0"/>
            <a:chExt cx="871670" cy="871670"/>
          </a:xfrm>
        </p:grpSpPr>
        <p:sp>
          <p:nvSpPr>
            <p:cNvPr id="14" name="Freeform 14"/>
            <p:cNvSpPr/>
            <p:nvPr/>
          </p:nvSpPr>
          <p:spPr>
            <a:xfrm>
              <a:off x="10541" y="10541"/>
              <a:ext cx="850519" cy="850519"/>
            </a:xfrm>
            <a:custGeom>
              <a:avLst/>
              <a:gdLst/>
              <a:ahLst/>
              <a:cxnLst/>
              <a:rect l="l" t="t" r="r" b="b"/>
              <a:pathLst>
                <a:path w="850519" h="850519">
                  <a:moveTo>
                    <a:pt x="0" y="0"/>
                  </a:moveTo>
                  <a:lnTo>
                    <a:pt x="850519" y="0"/>
                  </a:lnTo>
                  <a:lnTo>
                    <a:pt x="850519" y="850519"/>
                  </a:lnTo>
                  <a:lnTo>
                    <a:pt x="0" y="850519"/>
                  </a:lnTo>
                  <a:close/>
                </a:path>
              </a:pathLst>
            </a:custGeom>
            <a:solidFill>
              <a:srgbClr val="D0CECE"/>
            </a:solidFill>
          </p:spPr>
          <p:txBody>
            <a:bodyPr/>
            <a:lstStyle/>
            <a:p>
              <a:endParaRPr lang="en-IN"/>
            </a:p>
          </p:txBody>
        </p:sp>
        <p:sp>
          <p:nvSpPr>
            <p:cNvPr id="15" name="Freeform 15"/>
            <p:cNvSpPr/>
            <p:nvPr/>
          </p:nvSpPr>
          <p:spPr>
            <a:xfrm>
              <a:off x="0" y="0"/>
              <a:ext cx="871601" cy="871601"/>
            </a:xfrm>
            <a:custGeom>
              <a:avLst/>
              <a:gdLst/>
              <a:ahLst/>
              <a:cxnLst/>
              <a:rect l="l" t="t" r="r" b="b"/>
              <a:pathLst>
                <a:path w="871601" h="871601">
                  <a:moveTo>
                    <a:pt x="10541" y="0"/>
                  </a:moveTo>
                  <a:lnTo>
                    <a:pt x="861060" y="0"/>
                  </a:lnTo>
                  <a:cubicBezTo>
                    <a:pt x="866902" y="0"/>
                    <a:pt x="871601" y="4699"/>
                    <a:pt x="871601" y="10541"/>
                  </a:cubicBezTo>
                  <a:lnTo>
                    <a:pt x="871601" y="861060"/>
                  </a:lnTo>
                  <a:cubicBezTo>
                    <a:pt x="871601" y="866902"/>
                    <a:pt x="866902" y="871601"/>
                    <a:pt x="861060" y="871601"/>
                  </a:cubicBezTo>
                  <a:lnTo>
                    <a:pt x="10541" y="871601"/>
                  </a:lnTo>
                  <a:cubicBezTo>
                    <a:pt x="4699" y="871601"/>
                    <a:pt x="0" y="866902"/>
                    <a:pt x="0" y="861060"/>
                  </a:cubicBezTo>
                  <a:lnTo>
                    <a:pt x="0" y="10541"/>
                  </a:lnTo>
                  <a:cubicBezTo>
                    <a:pt x="0" y="4699"/>
                    <a:pt x="4699" y="0"/>
                    <a:pt x="10541" y="0"/>
                  </a:cubicBezTo>
                  <a:moveTo>
                    <a:pt x="10541" y="21209"/>
                  </a:moveTo>
                  <a:lnTo>
                    <a:pt x="10541" y="10541"/>
                  </a:lnTo>
                  <a:lnTo>
                    <a:pt x="21082" y="10541"/>
                  </a:lnTo>
                  <a:lnTo>
                    <a:pt x="21082" y="861060"/>
                  </a:lnTo>
                  <a:lnTo>
                    <a:pt x="10541" y="861060"/>
                  </a:lnTo>
                  <a:lnTo>
                    <a:pt x="10541" y="850519"/>
                  </a:lnTo>
                  <a:lnTo>
                    <a:pt x="861060" y="850519"/>
                  </a:lnTo>
                  <a:lnTo>
                    <a:pt x="861060" y="861060"/>
                  </a:lnTo>
                  <a:lnTo>
                    <a:pt x="850519" y="861060"/>
                  </a:lnTo>
                  <a:lnTo>
                    <a:pt x="850519" y="10541"/>
                  </a:lnTo>
                  <a:lnTo>
                    <a:pt x="861060" y="10541"/>
                  </a:lnTo>
                  <a:lnTo>
                    <a:pt x="861060" y="21082"/>
                  </a:lnTo>
                  <a:lnTo>
                    <a:pt x="10541" y="21082"/>
                  </a:lnTo>
                  <a:close/>
                </a:path>
              </a:pathLst>
            </a:custGeom>
            <a:solidFill>
              <a:srgbClr val="D0CECE"/>
            </a:solidFill>
          </p:spPr>
          <p:txBody>
            <a:bodyPr/>
            <a:lstStyle/>
            <a:p>
              <a:endParaRPr lang="en-IN"/>
            </a:p>
          </p:txBody>
        </p:sp>
        <p:sp>
          <p:nvSpPr>
            <p:cNvPr id="16" name="TextBox 16"/>
            <p:cNvSpPr txBox="1"/>
            <p:nvPr/>
          </p:nvSpPr>
          <p:spPr>
            <a:xfrm>
              <a:off x="0" y="0"/>
              <a:ext cx="871670" cy="871670"/>
            </a:xfrm>
            <a:prstGeom prst="rect">
              <a:avLst/>
            </a:prstGeom>
          </p:spPr>
          <p:txBody>
            <a:bodyPr lIns="50800" tIns="50800" rIns="50800" bIns="50800" rtlCol="0" anchor="ctr"/>
            <a:lstStyle/>
            <a:p>
              <a:pPr algn="ctr">
                <a:lnSpc>
                  <a:spcPts val="2699"/>
                </a:lnSpc>
              </a:pPr>
              <a:r>
                <a:rPr lang="en-US" sz="2249" b="1" spc="21">
                  <a:solidFill>
                    <a:srgbClr val="000000"/>
                  </a:solidFill>
                  <a:latin typeface="TT Rounds Condensed Bold"/>
                  <a:ea typeface="TT Rounds Condensed Bold"/>
                  <a:cs typeface="TT Rounds Condensed Bold"/>
                  <a:sym typeface="TT Rounds Condensed Bold"/>
                </a:rPr>
                <a:t>2</a:t>
              </a:r>
            </a:p>
          </p:txBody>
        </p:sp>
      </p:grpSp>
      <p:grpSp>
        <p:nvGrpSpPr>
          <p:cNvPr id="17" name="Group 17"/>
          <p:cNvGrpSpPr/>
          <p:nvPr/>
        </p:nvGrpSpPr>
        <p:grpSpPr>
          <a:xfrm>
            <a:off x="7855489" y="4890254"/>
            <a:ext cx="653753" cy="653753"/>
            <a:chOff x="0" y="0"/>
            <a:chExt cx="871670" cy="871670"/>
          </a:xfrm>
        </p:grpSpPr>
        <p:sp>
          <p:nvSpPr>
            <p:cNvPr id="18" name="Freeform 18"/>
            <p:cNvSpPr/>
            <p:nvPr/>
          </p:nvSpPr>
          <p:spPr>
            <a:xfrm>
              <a:off x="10541" y="10541"/>
              <a:ext cx="850519" cy="850519"/>
            </a:xfrm>
            <a:custGeom>
              <a:avLst/>
              <a:gdLst/>
              <a:ahLst/>
              <a:cxnLst/>
              <a:rect l="l" t="t" r="r" b="b"/>
              <a:pathLst>
                <a:path w="850519" h="850519">
                  <a:moveTo>
                    <a:pt x="0" y="0"/>
                  </a:moveTo>
                  <a:lnTo>
                    <a:pt x="850519" y="0"/>
                  </a:lnTo>
                  <a:lnTo>
                    <a:pt x="850519" y="850519"/>
                  </a:lnTo>
                  <a:lnTo>
                    <a:pt x="0" y="850519"/>
                  </a:lnTo>
                  <a:close/>
                </a:path>
              </a:pathLst>
            </a:custGeom>
            <a:solidFill>
              <a:srgbClr val="D0CECE"/>
            </a:solidFill>
          </p:spPr>
          <p:txBody>
            <a:bodyPr/>
            <a:lstStyle/>
            <a:p>
              <a:endParaRPr lang="en-IN"/>
            </a:p>
          </p:txBody>
        </p:sp>
        <p:sp>
          <p:nvSpPr>
            <p:cNvPr id="19" name="Freeform 19"/>
            <p:cNvSpPr/>
            <p:nvPr/>
          </p:nvSpPr>
          <p:spPr>
            <a:xfrm>
              <a:off x="0" y="0"/>
              <a:ext cx="871601" cy="871601"/>
            </a:xfrm>
            <a:custGeom>
              <a:avLst/>
              <a:gdLst/>
              <a:ahLst/>
              <a:cxnLst/>
              <a:rect l="l" t="t" r="r" b="b"/>
              <a:pathLst>
                <a:path w="871601" h="871601">
                  <a:moveTo>
                    <a:pt x="10541" y="0"/>
                  </a:moveTo>
                  <a:lnTo>
                    <a:pt x="861060" y="0"/>
                  </a:lnTo>
                  <a:cubicBezTo>
                    <a:pt x="866902" y="0"/>
                    <a:pt x="871601" y="4699"/>
                    <a:pt x="871601" y="10541"/>
                  </a:cubicBezTo>
                  <a:lnTo>
                    <a:pt x="871601" y="861060"/>
                  </a:lnTo>
                  <a:cubicBezTo>
                    <a:pt x="871601" y="866902"/>
                    <a:pt x="866902" y="871601"/>
                    <a:pt x="861060" y="871601"/>
                  </a:cubicBezTo>
                  <a:lnTo>
                    <a:pt x="10541" y="871601"/>
                  </a:lnTo>
                  <a:cubicBezTo>
                    <a:pt x="4699" y="871601"/>
                    <a:pt x="0" y="866902"/>
                    <a:pt x="0" y="861060"/>
                  </a:cubicBezTo>
                  <a:lnTo>
                    <a:pt x="0" y="10541"/>
                  </a:lnTo>
                  <a:cubicBezTo>
                    <a:pt x="0" y="4699"/>
                    <a:pt x="4699" y="0"/>
                    <a:pt x="10541" y="0"/>
                  </a:cubicBezTo>
                  <a:moveTo>
                    <a:pt x="10541" y="21209"/>
                  </a:moveTo>
                  <a:lnTo>
                    <a:pt x="10541" y="10541"/>
                  </a:lnTo>
                  <a:lnTo>
                    <a:pt x="21082" y="10541"/>
                  </a:lnTo>
                  <a:lnTo>
                    <a:pt x="21082" y="861060"/>
                  </a:lnTo>
                  <a:lnTo>
                    <a:pt x="10541" y="861060"/>
                  </a:lnTo>
                  <a:lnTo>
                    <a:pt x="10541" y="850519"/>
                  </a:lnTo>
                  <a:lnTo>
                    <a:pt x="861060" y="850519"/>
                  </a:lnTo>
                  <a:lnTo>
                    <a:pt x="861060" y="861060"/>
                  </a:lnTo>
                  <a:lnTo>
                    <a:pt x="850519" y="861060"/>
                  </a:lnTo>
                  <a:lnTo>
                    <a:pt x="850519" y="10541"/>
                  </a:lnTo>
                  <a:lnTo>
                    <a:pt x="861060" y="10541"/>
                  </a:lnTo>
                  <a:lnTo>
                    <a:pt x="861060" y="21082"/>
                  </a:lnTo>
                  <a:lnTo>
                    <a:pt x="10541" y="21082"/>
                  </a:lnTo>
                  <a:close/>
                </a:path>
              </a:pathLst>
            </a:custGeom>
            <a:solidFill>
              <a:srgbClr val="D0CECE"/>
            </a:solidFill>
          </p:spPr>
          <p:txBody>
            <a:bodyPr/>
            <a:lstStyle/>
            <a:p>
              <a:endParaRPr lang="en-IN"/>
            </a:p>
          </p:txBody>
        </p:sp>
        <p:sp>
          <p:nvSpPr>
            <p:cNvPr id="20" name="TextBox 20"/>
            <p:cNvSpPr txBox="1"/>
            <p:nvPr/>
          </p:nvSpPr>
          <p:spPr>
            <a:xfrm>
              <a:off x="0" y="0"/>
              <a:ext cx="871670" cy="871670"/>
            </a:xfrm>
            <a:prstGeom prst="rect">
              <a:avLst/>
            </a:prstGeom>
          </p:spPr>
          <p:txBody>
            <a:bodyPr lIns="50800" tIns="50800" rIns="50800" bIns="50800" rtlCol="0" anchor="ctr"/>
            <a:lstStyle/>
            <a:p>
              <a:pPr algn="ctr">
                <a:lnSpc>
                  <a:spcPts val="2699"/>
                </a:lnSpc>
              </a:pPr>
              <a:r>
                <a:rPr lang="en-US" sz="2249" b="1" spc="21">
                  <a:solidFill>
                    <a:srgbClr val="000000"/>
                  </a:solidFill>
                  <a:latin typeface="TT Rounds Condensed Bold"/>
                  <a:ea typeface="TT Rounds Condensed Bold"/>
                  <a:cs typeface="TT Rounds Condensed Bold"/>
                  <a:sym typeface="TT Rounds Condensed Bold"/>
                </a:rPr>
                <a:t>3</a:t>
              </a:r>
            </a:p>
          </p:txBody>
        </p:sp>
      </p:grpSp>
      <p:grpSp>
        <p:nvGrpSpPr>
          <p:cNvPr id="21" name="Group 21"/>
          <p:cNvGrpSpPr/>
          <p:nvPr/>
        </p:nvGrpSpPr>
        <p:grpSpPr>
          <a:xfrm>
            <a:off x="7842300" y="5984905"/>
            <a:ext cx="653753" cy="653753"/>
            <a:chOff x="0" y="0"/>
            <a:chExt cx="871670" cy="871670"/>
          </a:xfrm>
        </p:grpSpPr>
        <p:sp>
          <p:nvSpPr>
            <p:cNvPr id="22" name="Freeform 22"/>
            <p:cNvSpPr/>
            <p:nvPr/>
          </p:nvSpPr>
          <p:spPr>
            <a:xfrm>
              <a:off x="10541" y="10541"/>
              <a:ext cx="850519" cy="850519"/>
            </a:xfrm>
            <a:custGeom>
              <a:avLst/>
              <a:gdLst/>
              <a:ahLst/>
              <a:cxnLst/>
              <a:rect l="l" t="t" r="r" b="b"/>
              <a:pathLst>
                <a:path w="850519" h="850519">
                  <a:moveTo>
                    <a:pt x="0" y="0"/>
                  </a:moveTo>
                  <a:lnTo>
                    <a:pt x="850519" y="0"/>
                  </a:lnTo>
                  <a:lnTo>
                    <a:pt x="850519" y="850519"/>
                  </a:lnTo>
                  <a:lnTo>
                    <a:pt x="0" y="850519"/>
                  </a:lnTo>
                  <a:close/>
                </a:path>
              </a:pathLst>
            </a:custGeom>
            <a:solidFill>
              <a:srgbClr val="D0CECE"/>
            </a:solidFill>
          </p:spPr>
          <p:txBody>
            <a:bodyPr/>
            <a:lstStyle/>
            <a:p>
              <a:endParaRPr lang="en-IN"/>
            </a:p>
          </p:txBody>
        </p:sp>
        <p:sp>
          <p:nvSpPr>
            <p:cNvPr id="23" name="Freeform 23"/>
            <p:cNvSpPr/>
            <p:nvPr/>
          </p:nvSpPr>
          <p:spPr>
            <a:xfrm>
              <a:off x="0" y="0"/>
              <a:ext cx="871601" cy="871601"/>
            </a:xfrm>
            <a:custGeom>
              <a:avLst/>
              <a:gdLst/>
              <a:ahLst/>
              <a:cxnLst/>
              <a:rect l="l" t="t" r="r" b="b"/>
              <a:pathLst>
                <a:path w="871601" h="871601">
                  <a:moveTo>
                    <a:pt x="10541" y="0"/>
                  </a:moveTo>
                  <a:lnTo>
                    <a:pt x="861060" y="0"/>
                  </a:lnTo>
                  <a:cubicBezTo>
                    <a:pt x="866902" y="0"/>
                    <a:pt x="871601" y="4699"/>
                    <a:pt x="871601" y="10541"/>
                  </a:cubicBezTo>
                  <a:lnTo>
                    <a:pt x="871601" y="861060"/>
                  </a:lnTo>
                  <a:cubicBezTo>
                    <a:pt x="871601" y="866902"/>
                    <a:pt x="866902" y="871601"/>
                    <a:pt x="861060" y="871601"/>
                  </a:cubicBezTo>
                  <a:lnTo>
                    <a:pt x="10541" y="871601"/>
                  </a:lnTo>
                  <a:cubicBezTo>
                    <a:pt x="4699" y="871601"/>
                    <a:pt x="0" y="866902"/>
                    <a:pt x="0" y="861060"/>
                  </a:cubicBezTo>
                  <a:lnTo>
                    <a:pt x="0" y="10541"/>
                  </a:lnTo>
                  <a:cubicBezTo>
                    <a:pt x="0" y="4699"/>
                    <a:pt x="4699" y="0"/>
                    <a:pt x="10541" y="0"/>
                  </a:cubicBezTo>
                  <a:moveTo>
                    <a:pt x="10541" y="21209"/>
                  </a:moveTo>
                  <a:lnTo>
                    <a:pt x="10541" y="10541"/>
                  </a:lnTo>
                  <a:lnTo>
                    <a:pt x="21082" y="10541"/>
                  </a:lnTo>
                  <a:lnTo>
                    <a:pt x="21082" y="861060"/>
                  </a:lnTo>
                  <a:lnTo>
                    <a:pt x="10541" y="861060"/>
                  </a:lnTo>
                  <a:lnTo>
                    <a:pt x="10541" y="850519"/>
                  </a:lnTo>
                  <a:lnTo>
                    <a:pt x="861060" y="850519"/>
                  </a:lnTo>
                  <a:lnTo>
                    <a:pt x="861060" y="861060"/>
                  </a:lnTo>
                  <a:lnTo>
                    <a:pt x="850519" y="861060"/>
                  </a:lnTo>
                  <a:lnTo>
                    <a:pt x="850519" y="10541"/>
                  </a:lnTo>
                  <a:lnTo>
                    <a:pt x="861060" y="10541"/>
                  </a:lnTo>
                  <a:lnTo>
                    <a:pt x="861060" y="21082"/>
                  </a:lnTo>
                  <a:lnTo>
                    <a:pt x="10541" y="21082"/>
                  </a:lnTo>
                  <a:close/>
                </a:path>
              </a:pathLst>
            </a:custGeom>
            <a:solidFill>
              <a:srgbClr val="D0CECE"/>
            </a:solidFill>
          </p:spPr>
          <p:txBody>
            <a:bodyPr/>
            <a:lstStyle/>
            <a:p>
              <a:endParaRPr lang="en-IN"/>
            </a:p>
          </p:txBody>
        </p:sp>
        <p:sp>
          <p:nvSpPr>
            <p:cNvPr id="24" name="TextBox 24"/>
            <p:cNvSpPr txBox="1"/>
            <p:nvPr/>
          </p:nvSpPr>
          <p:spPr>
            <a:xfrm>
              <a:off x="0" y="0"/>
              <a:ext cx="871670" cy="871670"/>
            </a:xfrm>
            <a:prstGeom prst="rect">
              <a:avLst/>
            </a:prstGeom>
          </p:spPr>
          <p:txBody>
            <a:bodyPr lIns="50800" tIns="50800" rIns="50800" bIns="50800" rtlCol="0" anchor="ctr"/>
            <a:lstStyle/>
            <a:p>
              <a:pPr algn="ctr">
                <a:lnSpc>
                  <a:spcPts val="2699"/>
                </a:lnSpc>
              </a:pPr>
              <a:r>
                <a:rPr lang="en-US" sz="2249" b="1" spc="21">
                  <a:solidFill>
                    <a:srgbClr val="000000"/>
                  </a:solidFill>
                  <a:latin typeface="TT Rounds Condensed Bold"/>
                  <a:ea typeface="TT Rounds Condensed Bold"/>
                  <a:cs typeface="TT Rounds Condensed Bold"/>
                  <a:sym typeface="TT Rounds Condensed Bold"/>
                </a:rPr>
                <a:t>4</a:t>
              </a:r>
            </a:p>
          </p:txBody>
        </p:sp>
      </p:grpSp>
      <p:grpSp>
        <p:nvGrpSpPr>
          <p:cNvPr id="25" name="Group 25"/>
          <p:cNvGrpSpPr/>
          <p:nvPr/>
        </p:nvGrpSpPr>
        <p:grpSpPr>
          <a:xfrm>
            <a:off x="7842300" y="7073885"/>
            <a:ext cx="653753" cy="653753"/>
            <a:chOff x="0" y="0"/>
            <a:chExt cx="871670" cy="871670"/>
          </a:xfrm>
        </p:grpSpPr>
        <p:sp>
          <p:nvSpPr>
            <p:cNvPr id="26" name="Freeform 26"/>
            <p:cNvSpPr/>
            <p:nvPr/>
          </p:nvSpPr>
          <p:spPr>
            <a:xfrm>
              <a:off x="10541" y="10541"/>
              <a:ext cx="850519" cy="850519"/>
            </a:xfrm>
            <a:custGeom>
              <a:avLst/>
              <a:gdLst/>
              <a:ahLst/>
              <a:cxnLst/>
              <a:rect l="l" t="t" r="r" b="b"/>
              <a:pathLst>
                <a:path w="850519" h="850519">
                  <a:moveTo>
                    <a:pt x="0" y="0"/>
                  </a:moveTo>
                  <a:lnTo>
                    <a:pt x="850519" y="0"/>
                  </a:lnTo>
                  <a:lnTo>
                    <a:pt x="850519" y="850519"/>
                  </a:lnTo>
                  <a:lnTo>
                    <a:pt x="0" y="850519"/>
                  </a:lnTo>
                  <a:close/>
                </a:path>
              </a:pathLst>
            </a:custGeom>
            <a:solidFill>
              <a:srgbClr val="D0CECE"/>
            </a:solidFill>
          </p:spPr>
          <p:txBody>
            <a:bodyPr/>
            <a:lstStyle/>
            <a:p>
              <a:endParaRPr lang="en-IN"/>
            </a:p>
          </p:txBody>
        </p:sp>
        <p:sp>
          <p:nvSpPr>
            <p:cNvPr id="27" name="Freeform 27"/>
            <p:cNvSpPr/>
            <p:nvPr/>
          </p:nvSpPr>
          <p:spPr>
            <a:xfrm>
              <a:off x="0" y="0"/>
              <a:ext cx="871601" cy="871601"/>
            </a:xfrm>
            <a:custGeom>
              <a:avLst/>
              <a:gdLst/>
              <a:ahLst/>
              <a:cxnLst/>
              <a:rect l="l" t="t" r="r" b="b"/>
              <a:pathLst>
                <a:path w="871601" h="871601">
                  <a:moveTo>
                    <a:pt x="10541" y="0"/>
                  </a:moveTo>
                  <a:lnTo>
                    <a:pt x="861060" y="0"/>
                  </a:lnTo>
                  <a:cubicBezTo>
                    <a:pt x="866902" y="0"/>
                    <a:pt x="871601" y="4699"/>
                    <a:pt x="871601" y="10541"/>
                  </a:cubicBezTo>
                  <a:lnTo>
                    <a:pt x="871601" y="861060"/>
                  </a:lnTo>
                  <a:cubicBezTo>
                    <a:pt x="871601" y="866902"/>
                    <a:pt x="866902" y="871601"/>
                    <a:pt x="861060" y="871601"/>
                  </a:cubicBezTo>
                  <a:lnTo>
                    <a:pt x="10541" y="871601"/>
                  </a:lnTo>
                  <a:cubicBezTo>
                    <a:pt x="4699" y="871601"/>
                    <a:pt x="0" y="866902"/>
                    <a:pt x="0" y="861060"/>
                  </a:cubicBezTo>
                  <a:lnTo>
                    <a:pt x="0" y="10541"/>
                  </a:lnTo>
                  <a:cubicBezTo>
                    <a:pt x="0" y="4699"/>
                    <a:pt x="4699" y="0"/>
                    <a:pt x="10541" y="0"/>
                  </a:cubicBezTo>
                  <a:moveTo>
                    <a:pt x="10541" y="21209"/>
                  </a:moveTo>
                  <a:lnTo>
                    <a:pt x="10541" y="10541"/>
                  </a:lnTo>
                  <a:lnTo>
                    <a:pt x="21082" y="10541"/>
                  </a:lnTo>
                  <a:lnTo>
                    <a:pt x="21082" y="861060"/>
                  </a:lnTo>
                  <a:lnTo>
                    <a:pt x="10541" y="861060"/>
                  </a:lnTo>
                  <a:lnTo>
                    <a:pt x="10541" y="850519"/>
                  </a:lnTo>
                  <a:lnTo>
                    <a:pt x="861060" y="850519"/>
                  </a:lnTo>
                  <a:lnTo>
                    <a:pt x="861060" y="861060"/>
                  </a:lnTo>
                  <a:lnTo>
                    <a:pt x="850519" y="861060"/>
                  </a:lnTo>
                  <a:lnTo>
                    <a:pt x="850519" y="10541"/>
                  </a:lnTo>
                  <a:lnTo>
                    <a:pt x="861060" y="10541"/>
                  </a:lnTo>
                  <a:lnTo>
                    <a:pt x="861060" y="21082"/>
                  </a:lnTo>
                  <a:lnTo>
                    <a:pt x="10541" y="21082"/>
                  </a:lnTo>
                  <a:close/>
                </a:path>
              </a:pathLst>
            </a:custGeom>
            <a:solidFill>
              <a:srgbClr val="D0CECE"/>
            </a:solidFill>
          </p:spPr>
          <p:txBody>
            <a:bodyPr/>
            <a:lstStyle/>
            <a:p>
              <a:endParaRPr lang="en-IN"/>
            </a:p>
          </p:txBody>
        </p:sp>
        <p:sp>
          <p:nvSpPr>
            <p:cNvPr id="28" name="TextBox 28"/>
            <p:cNvSpPr txBox="1"/>
            <p:nvPr/>
          </p:nvSpPr>
          <p:spPr>
            <a:xfrm>
              <a:off x="0" y="0"/>
              <a:ext cx="871670" cy="871670"/>
            </a:xfrm>
            <a:prstGeom prst="rect">
              <a:avLst/>
            </a:prstGeom>
          </p:spPr>
          <p:txBody>
            <a:bodyPr lIns="50800" tIns="50800" rIns="50800" bIns="50800" rtlCol="0" anchor="ctr"/>
            <a:lstStyle/>
            <a:p>
              <a:pPr algn="ctr">
                <a:lnSpc>
                  <a:spcPts val="2699"/>
                </a:lnSpc>
              </a:pPr>
              <a:r>
                <a:rPr lang="en-US" sz="2249" b="1" spc="21">
                  <a:solidFill>
                    <a:srgbClr val="000000"/>
                  </a:solidFill>
                  <a:latin typeface="TT Rounds Condensed Bold"/>
                  <a:ea typeface="TT Rounds Condensed Bold"/>
                  <a:cs typeface="TT Rounds Condensed Bold"/>
                  <a:sym typeface="TT Rounds Condensed Bold"/>
                </a:rPr>
                <a:t>5</a:t>
              </a:r>
            </a:p>
          </p:txBody>
        </p:sp>
      </p:grpSp>
      <p:grpSp>
        <p:nvGrpSpPr>
          <p:cNvPr id="29" name="Group 29"/>
          <p:cNvGrpSpPr/>
          <p:nvPr/>
        </p:nvGrpSpPr>
        <p:grpSpPr>
          <a:xfrm>
            <a:off x="7855489" y="8185611"/>
            <a:ext cx="653753" cy="653753"/>
            <a:chOff x="0" y="0"/>
            <a:chExt cx="871670" cy="871670"/>
          </a:xfrm>
        </p:grpSpPr>
        <p:sp>
          <p:nvSpPr>
            <p:cNvPr id="30" name="Freeform 30"/>
            <p:cNvSpPr/>
            <p:nvPr/>
          </p:nvSpPr>
          <p:spPr>
            <a:xfrm>
              <a:off x="10541" y="10541"/>
              <a:ext cx="850519" cy="850519"/>
            </a:xfrm>
            <a:custGeom>
              <a:avLst/>
              <a:gdLst/>
              <a:ahLst/>
              <a:cxnLst/>
              <a:rect l="l" t="t" r="r" b="b"/>
              <a:pathLst>
                <a:path w="850519" h="850519">
                  <a:moveTo>
                    <a:pt x="0" y="0"/>
                  </a:moveTo>
                  <a:lnTo>
                    <a:pt x="850519" y="0"/>
                  </a:lnTo>
                  <a:lnTo>
                    <a:pt x="850519" y="850519"/>
                  </a:lnTo>
                  <a:lnTo>
                    <a:pt x="0" y="850519"/>
                  </a:lnTo>
                  <a:close/>
                </a:path>
              </a:pathLst>
            </a:custGeom>
            <a:solidFill>
              <a:srgbClr val="D0CECE"/>
            </a:solidFill>
          </p:spPr>
          <p:txBody>
            <a:bodyPr/>
            <a:lstStyle/>
            <a:p>
              <a:endParaRPr lang="en-IN"/>
            </a:p>
          </p:txBody>
        </p:sp>
        <p:sp>
          <p:nvSpPr>
            <p:cNvPr id="31" name="Freeform 31"/>
            <p:cNvSpPr/>
            <p:nvPr/>
          </p:nvSpPr>
          <p:spPr>
            <a:xfrm>
              <a:off x="0" y="0"/>
              <a:ext cx="871601" cy="871601"/>
            </a:xfrm>
            <a:custGeom>
              <a:avLst/>
              <a:gdLst/>
              <a:ahLst/>
              <a:cxnLst/>
              <a:rect l="l" t="t" r="r" b="b"/>
              <a:pathLst>
                <a:path w="871601" h="871601">
                  <a:moveTo>
                    <a:pt x="10541" y="0"/>
                  </a:moveTo>
                  <a:lnTo>
                    <a:pt x="861060" y="0"/>
                  </a:lnTo>
                  <a:cubicBezTo>
                    <a:pt x="866902" y="0"/>
                    <a:pt x="871601" y="4699"/>
                    <a:pt x="871601" y="10541"/>
                  </a:cubicBezTo>
                  <a:lnTo>
                    <a:pt x="871601" y="861060"/>
                  </a:lnTo>
                  <a:cubicBezTo>
                    <a:pt x="871601" y="866902"/>
                    <a:pt x="866902" y="871601"/>
                    <a:pt x="861060" y="871601"/>
                  </a:cubicBezTo>
                  <a:lnTo>
                    <a:pt x="10541" y="871601"/>
                  </a:lnTo>
                  <a:cubicBezTo>
                    <a:pt x="4699" y="871601"/>
                    <a:pt x="0" y="866902"/>
                    <a:pt x="0" y="861060"/>
                  </a:cubicBezTo>
                  <a:lnTo>
                    <a:pt x="0" y="10541"/>
                  </a:lnTo>
                  <a:cubicBezTo>
                    <a:pt x="0" y="4699"/>
                    <a:pt x="4699" y="0"/>
                    <a:pt x="10541" y="0"/>
                  </a:cubicBezTo>
                  <a:moveTo>
                    <a:pt x="10541" y="21209"/>
                  </a:moveTo>
                  <a:lnTo>
                    <a:pt x="10541" y="10541"/>
                  </a:lnTo>
                  <a:lnTo>
                    <a:pt x="21082" y="10541"/>
                  </a:lnTo>
                  <a:lnTo>
                    <a:pt x="21082" y="861060"/>
                  </a:lnTo>
                  <a:lnTo>
                    <a:pt x="10541" y="861060"/>
                  </a:lnTo>
                  <a:lnTo>
                    <a:pt x="10541" y="850519"/>
                  </a:lnTo>
                  <a:lnTo>
                    <a:pt x="861060" y="850519"/>
                  </a:lnTo>
                  <a:lnTo>
                    <a:pt x="861060" y="861060"/>
                  </a:lnTo>
                  <a:lnTo>
                    <a:pt x="850519" y="861060"/>
                  </a:lnTo>
                  <a:lnTo>
                    <a:pt x="850519" y="10541"/>
                  </a:lnTo>
                  <a:lnTo>
                    <a:pt x="861060" y="10541"/>
                  </a:lnTo>
                  <a:lnTo>
                    <a:pt x="861060" y="21082"/>
                  </a:lnTo>
                  <a:lnTo>
                    <a:pt x="10541" y="21082"/>
                  </a:lnTo>
                  <a:close/>
                </a:path>
              </a:pathLst>
            </a:custGeom>
            <a:solidFill>
              <a:srgbClr val="D0CECE"/>
            </a:solidFill>
          </p:spPr>
          <p:txBody>
            <a:bodyPr/>
            <a:lstStyle/>
            <a:p>
              <a:endParaRPr lang="en-IN"/>
            </a:p>
          </p:txBody>
        </p:sp>
        <p:sp>
          <p:nvSpPr>
            <p:cNvPr id="32" name="TextBox 32"/>
            <p:cNvSpPr txBox="1"/>
            <p:nvPr/>
          </p:nvSpPr>
          <p:spPr>
            <a:xfrm>
              <a:off x="0" y="0"/>
              <a:ext cx="871670" cy="871670"/>
            </a:xfrm>
            <a:prstGeom prst="rect">
              <a:avLst/>
            </a:prstGeom>
          </p:spPr>
          <p:txBody>
            <a:bodyPr lIns="50800" tIns="50800" rIns="50800" bIns="50800" rtlCol="0" anchor="ctr"/>
            <a:lstStyle/>
            <a:p>
              <a:pPr algn="ctr">
                <a:lnSpc>
                  <a:spcPts val="2699"/>
                </a:lnSpc>
              </a:pPr>
              <a:r>
                <a:rPr lang="en-US" sz="2249" b="1" spc="21">
                  <a:solidFill>
                    <a:srgbClr val="000000"/>
                  </a:solidFill>
                  <a:latin typeface="TT Rounds Condensed Bold"/>
                  <a:ea typeface="TT Rounds Condensed Bold"/>
                  <a:cs typeface="TT Rounds Condensed Bold"/>
                  <a:sym typeface="TT Rounds Condensed Bold"/>
                </a:rPr>
                <a:t>6</a:t>
              </a:r>
            </a:p>
          </p:txBody>
        </p:sp>
      </p:grpSp>
      <p:sp>
        <p:nvSpPr>
          <p:cNvPr id="33" name="TextBox 33"/>
          <p:cNvSpPr txBox="1"/>
          <p:nvPr/>
        </p:nvSpPr>
        <p:spPr>
          <a:xfrm>
            <a:off x="9235440" y="2850278"/>
            <a:ext cx="8961120" cy="370225"/>
          </a:xfrm>
          <a:prstGeom prst="rect">
            <a:avLst/>
          </a:prstGeom>
        </p:spPr>
        <p:txBody>
          <a:bodyPr lIns="0" tIns="0" rIns="0" bIns="0" rtlCol="0" anchor="t">
            <a:spAutoFit/>
          </a:bodyPr>
          <a:lstStyle/>
          <a:p>
            <a:pPr algn="l">
              <a:lnSpc>
                <a:spcPts val="2699"/>
              </a:lnSpc>
            </a:pPr>
            <a:r>
              <a:rPr lang="en-US" sz="2249" spc="21">
                <a:solidFill>
                  <a:srgbClr val="000000"/>
                </a:solidFill>
                <a:latin typeface="TT Rounds Condensed"/>
                <a:ea typeface="TT Rounds Condensed"/>
                <a:cs typeface="TT Rounds Condensed"/>
                <a:sym typeface="TT Rounds Condensed"/>
              </a:rPr>
              <a:t>Professional Networking for Early-Career Development</a:t>
            </a:r>
          </a:p>
        </p:txBody>
      </p:sp>
      <p:sp>
        <p:nvSpPr>
          <p:cNvPr id="34" name="TextBox 34"/>
          <p:cNvSpPr txBox="1"/>
          <p:nvPr/>
        </p:nvSpPr>
        <p:spPr>
          <a:xfrm>
            <a:off x="9235440" y="4072196"/>
            <a:ext cx="8961120" cy="370225"/>
          </a:xfrm>
          <a:prstGeom prst="rect">
            <a:avLst/>
          </a:prstGeom>
        </p:spPr>
        <p:txBody>
          <a:bodyPr lIns="0" tIns="0" rIns="0" bIns="0" rtlCol="0" anchor="t">
            <a:spAutoFit/>
          </a:bodyPr>
          <a:lstStyle/>
          <a:p>
            <a:pPr algn="l">
              <a:lnSpc>
                <a:spcPts val="2699"/>
              </a:lnSpc>
            </a:pPr>
            <a:r>
              <a:rPr lang="en-US" sz="2249" spc="21">
                <a:solidFill>
                  <a:srgbClr val="000000"/>
                </a:solidFill>
                <a:latin typeface="TT Rounds Condensed"/>
                <a:ea typeface="TT Rounds Condensed"/>
                <a:cs typeface="TT Rounds Condensed"/>
                <a:sym typeface="TT Rounds Condensed"/>
              </a:rPr>
              <a:t>Valuable Features for Learning and Collaboration</a:t>
            </a:r>
          </a:p>
        </p:txBody>
      </p:sp>
      <p:sp>
        <p:nvSpPr>
          <p:cNvPr id="35" name="TextBox 35"/>
          <p:cNvSpPr txBox="1"/>
          <p:nvPr/>
        </p:nvSpPr>
        <p:spPr>
          <a:xfrm>
            <a:off x="9235440" y="5032017"/>
            <a:ext cx="8961120" cy="370225"/>
          </a:xfrm>
          <a:prstGeom prst="rect">
            <a:avLst/>
          </a:prstGeom>
        </p:spPr>
        <p:txBody>
          <a:bodyPr lIns="0" tIns="0" rIns="0" bIns="0" rtlCol="0" anchor="t">
            <a:spAutoFit/>
          </a:bodyPr>
          <a:lstStyle/>
          <a:p>
            <a:pPr algn="l">
              <a:lnSpc>
                <a:spcPts val="2699"/>
              </a:lnSpc>
            </a:pPr>
            <a:r>
              <a:rPr lang="en-US" sz="2249" spc="21">
                <a:solidFill>
                  <a:srgbClr val="000000"/>
                </a:solidFill>
                <a:latin typeface="TT Rounds Condensed"/>
                <a:ea typeface="TT Rounds Condensed"/>
                <a:cs typeface="TT Rounds Condensed"/>
                <a:sym typeface="TT Rounds Condensed"/>
              </a:rPr>
              <a:t>User-Centric, Accessible Design</a:t>
            </a:r>
          </a:p>
        </p:txBody>
      </p:sp>
      <p:sp>
        <p:nvSpPr>
          <p:cNvPr id="36" name="TextBox 36"/>
          <p:cNvSpPr txBox="1"/>
          <p:nvPr/>
        </p:nvSpPr>
        <p:spPr>
          <a:xfrm>
            <a:off x="9235440" y="6038562"/>
            <a:ext cx="8961120" cy="370225"/>
          </a:xfrm>
          <a:prstGeom prst="rect">
            <a:avLst/>
          </a:prstGeom>
        </p:spPr>
        <p:txBody>
          <a:bodyPr lIns="0" tIns="0" rIns="0" bIns="0" rtlCol="0" anchor="t">
            <a:spAutoFit/>
          </a:bodyPr>
          <a:lstStyle/>
          <a:p>
            <a:pPr algn="l">
              <a:lnSpc>
                <a:spcPts val="2699"/>
              </a:lnSpc>
            </a:pPr>
            <a:r>
              <a:rPr lang="en-US" sz="2249" spc="21">
                <a:solidFill>
                  <a:srgbClr val="000000"/>
                </a:solidFill>
                <a:latin typeface="TT Rounds Condensed"/>
                <a:ea typeface="TT Rounds Condensed"/>
                <a:cs typeface="TT Rounds Condensed"/>
                <a:sym typeface="TT Rounds Condensed"/>
              </a:rPr>
              <a:t>Alignment with Sustainable Development Goals (SDGs)</a:t>
            </a:r>
          </a:p>
        </p:txBody>
      </p:sp>
      <p:sp>
        <p:nvSpPr>
          <p:cNvPr id="37" name="TextBox 37"/>
          <p:cNvSpPr txBox="1"/>
          <p:nvPr/>
        </p:nvSpPr>
        <p:spPr>
          <a:xfrm>
            <a:off x="9235440" y="7215649"/>
            <a:ext cx="8961120" cy="370225"/>
          </a:xfrm>
          <a:prstGeom prst="rect">
            <a:avLst/>
          </a:prstGeom>
        </p:spPr>
        <p:txBody>
          <a:bodyPr lIns="0" tIns="0" rIns="0" bIns="0" rtlCol="0" anchor="t">
            <a:spAutoFit/>
          </a:bodyPr>
          <a:lstStyle/>
          <a:p>
            <a:pPr algn="l">
              <a:lnSpc>
                <a:spcPts val="2699"/>
              </a:lnSpc>
            </a:pPr>
            <a:r>
              <a:rPr lang="en-US" sz="2249" spc="21">
                <a:solidFill>
                  <a:srgbClr val="000000"/>
                </a:solidFill>
                <a:latin typeface="TT Rounds Condensed"/>
                <a:ea typeface="TT Rounds Condensed"/>
                <a:cs typeface="TT Rounds Condensed"/>
                <a:sym typeface="TT Rounds Condensed"/>
              </a:rPr>
              <a:t>Future Potential and Continuous Improvement</a:t>
            </a:r>
          </a:p>
        </p:txBody>
      </p:sp>
      <p:sp>
        <p:nvSpPr>
          <p:cNvPr id="38" name="TextBox 38"/>
          <p:cNvSpPr txBox="1"/>
          <p:nvPr/>
        </p:nvSpPr>
        <p:spPr>
          <a:xfrm>
            <a:off x="9235440" y="8327375"/>
            <a:ext cx="8961120" cy="370225"/>
          </a:xfrm>
          <a:prstGeom prst="rect">
            <a:avLst/>
          </a:prstGeom>
        </p:spPr>
        <p:txBody>
          <a:bodyPr lIns="0" tIns="0" rIns="0" bIns="0" rtlCol="0" anchor="t">
            <a:spAutoFit/>
          </a:bodyPr>
          <a:lstStyle/>
          <a:p>
            <a:pPr algn="l">
              <a:lnSpc>
                <a:spcPts val="2699"/>
              </a:lnSpc>
            </a:pPr>
            <a:r>
              <a:rPr lang="en-US" sz="2249" spc="21">
                <a:solidFill>
                  <a:srgbClr val="000000"/>
                </a:solidFill>
                <a:latin typeface="TT Rounds Condensed"/>
                <a:ea typeface="TT Rounds Condensed"/>
                <a:cs typeface="TT Rounds Condensed"/>
                <a:sym typeface="TT Rounds Condensed"/>
              </a:rPr>
              <a:t>Prepared for Presentation and Growth</a:t>
            </a:r>
          </a:p>
        </p:txBody>
      </p:sp>
      <p:sp>
        <p:nvSpPr>
          <p:cNvPr id="39" name="Freeform 39"/>
          <p:cNvSpPr/>
          <p:nvPr/>
        </p:nvSpPr>
        <p:spPr>
          <a:xfrm>
            <a:off x="15504206" y="7735744"/>
            <a:ext cx="2689786" cy="2551256"/>
          </a:xfrm>
          <a:custGeom>
            <a:avLst/>
            <a:gdLst/>
            <a:ahLst/>
            <a:cxnLst/>
            <a:rect l="l" t="t" r="r" b="b"/>
            <a:pathLst>
              <a:path w="2689786" h="2551256">
                <a:moveTo>
                  <a:pt x="0" y="0"/>
                </a:moveTo>
                <a:lnTo>
                  <a:pt x="2689786" y="0"/>
                </a:lnTo>
                <a:lnTo>
                  <a:pt x="2689786" y="2551256"/>
                </a:lnTo>
                <a:lnTo>
                  <a:pt x="0" y="2551256"/>
                </a:lnTo>
                <a:lnTo>
                  <a:pt x="0" y="0"/>
                </a:lnTo>
                <a:close/>
              </a:path>
            </a:pathLst>
          </a:custGeom>
          <a:blipFill>
            <a:blip r:embed="rId5"/>
            <a:stretch>
              <a:fillRect/>
            </a:stretch>
          </a:blipFill>
        </p:spPr>
        <p:txBody>
          <a:bodyPr/>
          <a:lstStyle/>
          <a:p>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540</Words>
  <Application>Microsoft Office PowerPoint</Application>
  <PresentationFormat>Custom</PresentationFormat>
  <Paragraphs>124</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TT Rounds Condensed Bold</vt:lpstr>
      <vt:lpstr>Arial</vt:lpstr>
      <vt:lpstr>Arimo Bold</vt:lpstr>
      <vt:lpstr>Times New Roman</vt:lpstr>
      <vt:lpstr>TT Rounds Condensed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GD_03_Mymate.pptx</dc:title>
  <cp:lastModifiedBy>DIVYANSH CHAUHAN</cp:lastModifiedBy>
  <cp:revision>2</cp:revision>
  <dcterms:created xsi:type="dcterms:W3CDTF">2006-08-16T00:00:00Z</dcterms:created>
  <dcterms:modified xsi:type="dcterms:W3CDTF">2025-08-12T11:42:05Z</dcterms:modified>
  <dc:identifier>DAGXCdZV0OE</dc:identifier>
</cp:coreProperties>
</file>

<file path=docProps/thumbnail.jpeg>
</file>